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  <p:sldMasterId id="2147483864" r:id="rId2"/>
    <p:sldMasterId id="2147483888" r:id="rId3"/>
    <p:sldMasterId id="2147483912" r:id="rId4"/>
    <p:sldMasterId id="2147483924" r:id="rId5"/>
    <p:sldMasterId id="2147484027" r:id="rId6"/>
  </p:sldMasterIdLst>
  <p:notesMasterIdLst>
    <p:notesMasterId r:id="rId30"/>
  </p:notesMasterIdLst>
  <p:sldIdLst>
    <p:sldId id="294" r:id="rId7"/>
    <p:sldId id="295" r:id="rId8"/>
    <p:sldId id="396" r:id="rId9"/>
    <p:sldId id="299" r:id="rId10"/>
    <p:sldId id="495" r:id="rId11"/>
    <p:sldId id="265" r:id="rId12"/>
    <p:sldId id="264" r:id="rId13"/>
    <p:sldId id="494" r:id="rId14"/>
    <p:sldId id="399" r:id="rId15"/>
    <p:sldId id="401" r:id="rId16"/>
    <p:sldId id="497" r:id="rId17"/>
    <p:sldId id="585" r:id="rId18"/>
    <p:sldId id="586" r:id="rId19"/>
    <p:sldId id="587" r:id="rId20"/>
    <p:sldId id="588" r:id="rId21"/>
    <p:sldId id="403" r:id="rId22"/>
    <p:sldId id="406" r:id="rId23"/>
    <p:sldId id="407" r:id="rId24"/>
    <p:sldId id="305" r:id="rId25"/>
    <p:sldId id="304" r:id="rId26"/>
    <p:sldId id="405" r:id="rId27"/>
    <p:sldId id="400" r:id="rId28"/>
    <p:sldId id="306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2B0"/>
    <a:srgbClr val="1F2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4" autoAdjust="0"/>
    <p:restoredTop sz="93928" autoAdjust="0"/>
  </p:normalViewPr>
  <p:slideViewPr>
    <p:cSldViewPr snapToGrid="0">
      <p:cViewPr varScale="1">
        <p:scale>
          <a:sx n="67" d="100"/>
          <a:sy n="67" d="100"/>
        </p:scale>
        <p:origin x="-696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3E616-5332-44D5-A454-E0760547B24E}" type="datetimeFigureOut">
              <a:rPr lang="en-US" smtClean="0"/>
              <a:t>10/31/2017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8F41-8750-4149-A065-D637044209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7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12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9393" indent="-272845" defTabSz="92312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91374" indent="-218275" defTabSz="92312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27924" indent="-218275" defTabSz="92312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64475" indent="-218275" defTabSz="923121" eaLnBrk="0" hangingPunct="0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01024" indent="-218275" defTabSz="9231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37573" indent="-218275" defTabSz="9231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74122" indent="-218275" defTabSz="9231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10674" indent="-218275" defTabSz="92312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AC680D6-7402-E544-BC7E-A83FBB2448ED}" type="slidenum">
              <a:rPr 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2588" y="687388"/>
            <a:ext cx="6094412" cy="34290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2280" tIns="46140" rIns="92280" bIns="46140"/>
          <a:lstStyle/>
          <a:p>
            <a:pPr eaLnBrk="1" hangingPunct="1"/>
            <a:endParaRPr lang="en-US" dirty="0"/>
          </a:p>
        </p:txBody>
      </p:sp>
      <p:sp>
        <p:nvSpPr>
          <p:cNvPr id="22532" name="Slide Number Placeholder 3"/>
          <p:cNvSpPr txBox="1">
            <a:spLocks noGrp="1"/>
          </p:cNvSpPr>
          <p:nvPr/>
        </p:nvSpPr>
        <p:spPr bwMode="auto">
          <a:xfrm>
            <a:off x="3884414" y="8685896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80" tIns="46140" rIns="92280" bIns="46140" anchor="b"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B34CA1C-0B0B-AA45-A806-F2089B59361B}" type="slidenum">
              <a:rPr lang="en-US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week weight Loss program.  Detox,</a:t>
            </a:r>
            <a:r>
              <a:rPr lang="en-US" baseline="0" dirty="0" smtClean="0"/>
              <a:t> 3 weeks Fat Shredder, 4 weeks Rapid Results, 3 weeks Sure and Steady, one week continued commitment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8F41-8750-4149-A065-D637044209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0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week weight Loss program.  Detox,</a:t>
            </a:r>
            <a:r>
              <a:rPr lang="en-US" baseline="0" dirty="0" smtClean="0"/>
              <a:t> 3 weeks Fat Shredder, 4 weeks Rapid Results, 3 weeks Sure and Steady, one week continued commitment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8F41-8750-4149-A065-D6370442093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00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C8F41-8750-4149-A065-D6370442093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45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# </a:t>
            </a:r>
            <a:r>
              <a:rPr lang="zh-TW" altLang="en-US" dirty="0" smtClean="0">
                <a:ea typeface="微軟正黑體" panose="020B0604030504040204" pitchFamily="34" charset="-120"/>
              </a:rPr>
              <a:t>要放就放清楚大一點，黑色的字也看不清楚。我都調過了！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10741E-9374-4F37-9700-5F20A928F653}" type="slidenum">
              <a:rPr lang="en-US" altLang="zh-TW" smtClean="0">
                <a:solidFill>
                  <a:prstClr val="black"/>
                </a:solidFill>
                <a:latin typeface="Calibri"/>
                <a:ea typeface="微軟正黑體" panose="020B0604030504040204" pitchFamily="34" charset="-120"/>
              </a:rPr>
              <a:pPr>
                <a:defRPr/>
              </a:pPr>
              <a:t>19</a:t>
            </a:fld>
            <a:endParaRPr lang="en-US" altLang="zh-TW" dirty="0">
              <a:solidFill>
                <a:prstClr val="black"/>
              </a:solidFill>
              <a:latin typeface="Calibri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63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# </a:t>
            </a:r>
            <a:r>
              <a:rPr lang="zh-TW" altLang="en-US" dirty="0" smtClean="0">
                <a:ea typeface="微軟正黑體" panose="020B0604030504040204" pitchFamily="34" charset="-120"/>
              </a:rPr>
              <a:t>要放就放清楚大一點，黑色的字也看不清楚。我都調過了！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10741E-9374-4F37-9700-5F20A928F653}" type="slidenum">
              <a:rPr lang="en-US" altLang="zh-TW" smtClean="0">
                <a:solidFill>
                  <a:prstClr val="black"/>
                </a:solidFill>
                <a:latin typeface="Calibri"/>
                <a:ea typeface="微軟正黑體" panose="020B0604030504040204" pitchFamily="34" charset="-120"/>
              </a:rPr>
              <a:pPr>
                <a:defRPr/>
              </a:pPr>
              <a:t>20</a:t>
            </a:fld>
            <a:endParaRPr lang="en-US" altLang="zh-TW" dirty="0">
              <a:solidFill>
                <a:prstClr val="black"/>
              </a:solidFill>
              <a:latin typeface="Calibri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639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ea typeface="微軟正黑體" panose="020B0604030504040204" pitchFamily="34" charset="-120"/>
              </a:rPr>
              <a:t># </a:t>
            </a:r>
            <a:r>
              <a:rPr lang="zh-TW" altLang="en-US" dirty="0" smtClean="0">
                <a:ea typeface="微軟正黑體" panose="020B0604030504040204" pitchFamily="34" charset="-120"/>
              </a:rPr>
              <a:t>要放就放清楚大一點，黑色的字也看不清楚。我都調過了！</a:t>
            </a:r>
            <a:endParaRPr lang="zh-TW" altLang="en-US" dirty="0"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10741E-9374-4F37-9700-5F20A928F653}" type="slidenum">
              <a:rPr lang="en-US" altLang="zh-TW" smtClean="0">
                <a:solidFill>
                  <a:prstClr val="black"/>
                </a:solidFill>
                <a:latin typeface="Calibri"/>
                <a:ea typeface="微軟正黑體" panose="020B0604030504040204" pitchFamily="34" charset="-120"/>
              </a:rPr>
              <a:pPr>
                <a:defRPr/>
              </a:pPr>
              <a:t>21</a:t>
            </a:fld>
            <a:endParaRPr lang="en-US" altLang="zh-TW" dirty="0">
              <a:solidFill>
                <a:prstClr val="black"/>
              </a:solidFill>
              <a:latin typeface="Calibri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639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know that each</a:t>
            </a:r>
            <a:r>
              <a:rPr lang="en-US" baseline="0" dirty="0" smtClean="0"/>
              <a:t> of our lifestyles are unique. It is important that we create the Transitions Lifestyle to match your lifestyle with the correct adjustments to provide you the desired outcome.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625E4-2965-4F3D-A8D6-95100513583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40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1517"/>
            <a:ext cx="6856214" cy="4000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571517"/>
            <a:ext cx="2193989" cy="40005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973836"/>
            <a:ext cx="5486400" cy="2441448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3502685"/>
            <a:ext cx="5486400" cy="6858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742950"/>
            <a:ext cx="2114550" cy="3714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651510"/>
            <a:ext cx="5486400" cy="384048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1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97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76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00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5161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999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126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42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8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0104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7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299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0177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4408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1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618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5550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9492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379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4030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3887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329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973836"/>
            <a:ext cx="5486400" cy="2441448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3504438"/>
            <a:ext cx="5486400" cy="6858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8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4591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7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2718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280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9991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6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6751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67889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335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48964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1335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146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651510"/>
            <a:ext cx="2606040" cy="384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651510"/>
            <a:ext cx="2606040" cy="384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0859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92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45029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64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57149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54904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6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0171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14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385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948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17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767690"/>
            <a:ext cx="2606040" cy="60579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448202"/>
            <a:ext cx="2606040" cy="30175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767692"/>
            <a:ext cx="2606040" cy="60987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448202"/>
            <a:ext cx="2606040" cy="30175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349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647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256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7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33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72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8229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01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9432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620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105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384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062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3002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5351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8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65691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70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02542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7980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990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651510"/>
            <a:ext cx="5486400" cy="384048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20691"/>
            <a:ext cx="2125980" cy="1741493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857250"/>
            <a:ext cx="2125980" cy="178308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93" y="575564"/>
            <a:ext cx="6086423" cy="3998214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2619756"/>
            <a:ext cx="2125980" cy="174193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10/31/2017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4767264"/>
            <a:ext cx="4433638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" y="569214"/>
            <a:ext cx="2582693" cy="3998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842938"/>
            <a:ext cx="2210612" cy="3450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569214"/>
            <a:ext cx="288036" cy="3998214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648081"/>
            <a:ext cx="5486400" cy="3840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fld id="{5586B75A-687E-405C-8A0B-8D00578BA2C3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4767264"/>
            <a:ext cx="44336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Caviar Dreams" panose="020B04020202040205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721" y="4767264"/>
            <a:ext cx="11481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  <a:latin typeface="Caviar Dreams" panose="020B04020202040205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Caviar Dreams" panose="020B0402020204020504" pitchFamily="34" charset="0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Caviar Dreams" panose="020B0402020204020504" pitchFamily="34" charset="0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Caviar Dreams" panose="020B0402020204020504" pitchFamily="34" charset="0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Caviar Dreams" panose="020B0402020204020504" pitchFamily="34" charset="0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aviar Dreams" panose="020B0402020204020504" pitchFamily="34" charset="0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Caviar Dreams" panose="020B04020202040205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18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59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508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3BAB87F0-32C1-7544-95A5-C8E86745FD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55F9A28A-D3D7-6149-A701-3D3F57E28C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87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88594AC-D5E3-403F-AB18-7FB9967B59B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10/31/2017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A7AE55E-2A5D-4322-ADFB-2DEDA50BA17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46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.tw/url?sa=i&amp;rct=j&amp;q=&amp;esrc=s&amp;source=images&amp;cd=&amp;cad=rja&amp;uact=8&amp;ved=0ahUKEwjfgpaQhtvWAhUU42MKHSM3CXMQjRwIBw&amp;url=https://cn.dreamstime.com/illustration/%E9%94%80%E5%94%AE%E4%BA%BA%E5%91%98.html&amp;psig=AOvVaw3gTWJNJR-jjJzfkOKNwjAk&amp;ust=1507346682198526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-158720" y="3432634"/>
            <a:ext cx="9144000" cy="76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4400" b="1" dirty="0" smtClean="0">
                <a:solidFill>
                  <a:srgbClr val="000066"/>
                </a:solidFill>
                <a:latin typeface="微軟正黑體" charset="0"/>
                <a:ea typeface="微軟正黑體" charset="0"/>
                <a:cs typeface="微軟正黑體" charset="0"/>
              </a:rPr>
              <a:t>全新生活</a:t>
            </a:r>
            <a:r>
              <a:rPr lang="en-US" altLang="zh-TW" sz="4400" b="1" baseline="30000" dirty="0" smtClean="0">
                <a:solidFill>
                  <a:srgbClr val="000066"/>
                </a:solidFill>
                <a:latin typeface="微軟正黑體" charset="0"/>
                <a:ea typeface="微軟正黑體" charset="0"/>
                <a:cs typeface="Times New Roman" charset="0"/>
              </a:rPr>
              <a:t>TM</a:t>
            </a:r>
            <a:r>
              <a:rPr lang="zh-TW" altLang="en-US" sz="4400" b="1" dirty="0" smtClean="0">
                <a:solidFill>
                  <a:srgbClr val="000066"/>
                </a:solidFill>
                <a:latin typeface="微軟正黑體" charset="0"/>
                <a:ea typeface="微軟正黑體" charset="0"/>
                <a:cs typeface="微軟正黑體" charset="0"/>
              </a:rPr>
              <a:t>曼妙人生計畫</a:t>
            </a:r>
            <a:endParaRPr lang="zh-TW" altLang="en-US" sz="4400" b="1" baseline="30000" dirty="0" smtClean="0">
              <a:solidFill>
                <a:srgbClr val="000066"/>
              </a:solidFill>
              <a:latin typeface="微軟正黑體" charset="0"/>
              <a:ea typeface="微軟正黑體" charset="0"/>
              <a:cs typeface="微軟正黑體" charset="0"/>
            </a:endParaRPr>
          </a:p>
        </p:txBody>
      </p:sp>
      <p:pic>
        <p:nvPicPr>
          <p:cNvPr id="8192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132" y="1133892"/>
            <a:ext cx="4104090" cy="200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1212880" y="4465974"/>
            <a:ext cx="6400800" cy="457200"/>
          </a:xfrm>
          <a:prstGeom prst="rect">
            <a:avLst/>
          </a:prstGeom>
        </p:spPr>
        <p:txBody>
          <a:bodyPr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FF9900"/>
              </a:buClr>
              <a:buFontTx/>
              <a:buNone/>
              <a:defRPr/>
            </a:pPr>
            <a:r>
              <a:rPr lang="zh-TW" altLang="en-US" sz="1600" baseline="300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©</a:t>
            </a:r>
            <a:r>
              <a:rPr lang="zh-TW" altLang="en-US" sz="1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  <a:r>
              <a:rPr lang="en-US" altLang="zh-TW" sz="1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2017 </a:t>
            </a:r>
            <a:r>
              <a:rPr lang="zh-CN" altLang="en-US" sz="1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美安臺灣公司版權所有</a:t>
            </a:r>
            <a:endParaRPr lang="en-US" altLang="zh-CN" sz="16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FF9900"/>
              </a:buClr>
              <a:buFontTx/>
              <a:buNone/>
              <a:defRPr/>
            </a:pPr>
            <a:r>
              <a:rPr lang="zh-TW" altLang="en-US" sz="16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僅</a:t>
            </a:r>
            <a:r>
              <a:rPr lang="zh-TW" altLang="en-US" sz="1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供內部教育訓練使用</a:t>
            </a:r>
            <a:endParaRPr lang="en-US" altLang="zh-TW" sz="16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marL="0" indent="0" algn="ctr" fontAlgn="auto">
              <a:lnSpc>
                <a:spcPct val="80000"/>
              </a:lnSpc>
              <a:spcAft>
                <a:spcPts val="0"/>
              </a:spcAft>
              <a:buClr>
                <a:srgbClr val="FF9900"/>
              </a:buClr>
              <a:buFontTx/>
              <a:buNone/>
              <a:defRPr/>
            </a:pPr>
            <a:endParaRPr lang="zh-TW" altLang="en-US" sz="1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82" y="289152"/>
            <a:ext cx="1668670" cy="62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9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77385" y="-122889"/>
            <a:ext cx="4614625" cy="1344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Caviar Dreams" panose="020B0402020204020504" pitchFamily="34" charset="0"/>
                <a:ea typeface="+mj-ea"/>
                <a:cs typeface="+mj-cs"/>
              </a:defRPr>
            </a:lvl1pPr>
          </a:lstStyle>
          <a:p>
            <a:endParaRPr lang="en-US" altLang="zh-TW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T:\TLS\LOGOS\USA\USCAN_ENG_tlsWeightLossSolutionLogo1_0711OUT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2"/>
          <a:stretch/>
        </p:blipFill>
        <p:spPr bwMode="auto">
          <a:xfrm>
            <a:off x="6950602" y="61898"/>
            <a:ext cx="1766986" cy="79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09244" y="2000944"/>
            <a:ext cx="2772047" cy="1165622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/>
              <a:t>可使用資源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000" b="1" dirty="0" smtClean="0"/>
              <a:t>教育影片</a:t>
            </a:r>
            <a:endParaRPr lang="en-US" sz="4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687" y="852775"/>
            <a:ext cx="5924901" cy="1031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向下箭號 7"/>
          <p:cNvSpPr/>
          <p:nvPr/>
        </p:nvSpPr>
        <p:spPr>
          <a:xfrm>
            <a:off x="800100" y="2333625"/>
            <a:ext cx="752475" cy="38100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126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285E-6 L 0.00313 -0.978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489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:\TLS\LOGOS\USA\USCAN_ENG_tlsWeightLossSolutionLogo1_0711OUT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2"/>
          <a:stretch/>
        </p:blipFill>
        <p:spPr bwMode="auto">
          <a:xfrm>
            <a:off x="6950602" y="61879"/>
            <a:ext cx="1766986" cy="7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5909" y="1376248"/>
            <a:ext cx="2012950" cy="116562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09244" y="2000944"/>
            <a:ext cx="2772047" cy="1165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Caviar Dreams" panose="020B04020202040205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/>
              <a:t/>
            </a:r>
            <a:br>
              <a:rPr lang="en-US" sz="4200" b="1" dirty="0" smtClean="0"/>
            </a:br>
            <a:endParaRPr lang="en-US" sz="42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810" y="853513"/>
            <a:ext cx="6088589" cy="83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09244" y="2000944"/>
            <a:ext cx="2772047" cy="1165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Caviar Dreams" panose="020B04020202040205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/>
              <a:t>可使用資源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000" b="1" dirty="0" smtClean="0"/>
              <a:t>計畫下載</a:t>
            </a:r>
            <a:endParaRPr lang="en-US" sz="4000" b="1" dirty="0"/>
          </a:p>
        </p:txBody>
      </p:sp>
      <p:sp>
        <p:nvSpPr>
          <p:cNvPr id="3" name="向下箭號 2"/>
          <p:cNvSpPr/>
          <p:nvPr/>
        </p:nvSpPr>
        <p:spPr>
          <a:xfrm>
            <a:off x="838200" y="2405260"/>
            <a:ext cx="733425" cy="30232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19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4568E-6 L -0.00104 -0.687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3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:\TLS\LOGOS\USA\USCAN_ENG_tlsWeightLossSolutionLogo1_0711OUT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2"/>
          <a:stretch/>
        </p:blipFill>
        <p:spPr bwMode="auto">
          <a:xfrm>
            <a:off x="6950602" y="61879"/>
            <a:ext cx="1766986" cy="7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5909" y="1376248"/>
            <a:ext cx="2012950" cy="116562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09244" y="2000944"/>
            <a:ext cx="2772047" cy="1165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Caviar Dreams" panose="020B04020202040205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/>
              <a:t/>
            </a:r>
            <a:br>
              <a:rPr lang="en-US" sz="4200" b="1" dirty="0" smtClean="0"/>
            </a:br>
            <a:endParaRPr lang="en-US" sz="42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09244" y="2000944"/>
            <a:ext cx="2772047" cy="1165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Caviar Dreams" panose="020B04020202040205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/>
              <a:t>可使用資源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000" b="1" dirty="0" smtClean="0"/>
              <a:t>推薦食譜</a:t>
            </a:r>
            <a:endParaRPr lang="en-US" sz="4000" b="1" dirty="0"/>
          </a:p>
        </p:txBody>
      </p:sp>
      <p:sp>
        <p:nvSpPr>
          <p:cNvPr id="3" name="向下箭號 2"/>
          <p:cNvSpPr/>
          <p:nvPr/>
        </p:nvSpPr>
        <p:spPr>
          <a:xfrm>
            <a:off x="838200" y="2432595"/>
            <a:ext cx="733425" cy="30232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756" y="792097"/>
            <a:ext cx="6042702" cy="657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44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23457E-6 L 0.00104 -0.36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:\TLS\LOGOS\USA\USCAN_ENG_tlsWeightLossSolutionLogo1_0711OUT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2"/>
          <a:stretch/>
        </p:blipFill>
        <p:spPr bwMode="auto">
          <a:xfrm>
            <a:off x="6950602" y="61879"/>
            <a:ext cx="1766986" cy="7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5909" y="1376248"/>
            <a:ext cx="2012950" cy="116562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09244" y="2000944"/>
            <a:ext cx="2772047" cy="1165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Caviar Dreams" panose="020B04020202040205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/>
              <a:t/>
            </a:r>
            <a:br>
              <a:rPr lang="en-US" sz="4200" b="1" dirty="0" smtClean="0"/>
            </a:br>
            <a:endParaRPr lang="en-US" sz="42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09244" y="2000944"/>
            <a:ext cx="2772047" cy="1165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Caviar Dreams" panose="020B04020202040205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/>
              <a:t>可使用資源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000" b="1" dirty="0" smtClean="0"/>
              <a:t>身體測量</a:t>
            </a:r>
            <a:endParaRPr lang="en-US" sz="4000" b="1" dirty="0"/>
          </a:p>
        </p:txBody>
      </p:sp>
      <p:sp>
        <p:nvSpPr>
          <p:cNvPr id="3" name="向下箭號 2"/>
          <p:cNvSpPr/>
          <p:nvPr/>
        </p:nvSpPr>
        <p:spPr>
          <a:xfrm>
            <a:off x="838200" y="2432595"/>
            <a:ext cx="733425" cy="30232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84" y="792097"/>
            <a:ext cx="6141254" cy="1383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38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88271 L -0.00104 -1.293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:\TLS\LOGOS\USA\USCAN_ENG_tlsWeightLossSolutionLogo1_0711OUT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2"/>
          <a:stretch/>
        </p:blipFill>
        <p:spPr bwMode="auto">
          <a:xfrm>
            <a:off x="6950602" y="61879"/>
            <a:ext cx="1766986" cy="7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5909" y="1376248"/>
            <a:ext cx="2012950" cy="116562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09244" y="2000944"/>
            <a:ext cx="2772047" cy="1165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Caviar Dreams" panose="020B04020202040205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/>
              <a:t/>
            </a:r>
            <a:br>
              <a:rPr lang="en-US" sz="4200" b="1" dirty="0" smtClean="0"/>
            </a:br>
            <a:endParaRPr lang="en-US" sz="42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09244" y="2000944"/>
            <a:ext cx="2772047" cy="1165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Caviar Dreams" panose="020B04020202040205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/>
              <a:t>可使用資源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000" b="1" dirty="0" smtClean="0"/>
              <a:t>食物清單</a:t>
            </a:r>
            <a:endParaRPr lang="en-US" sz="4000" b="1" dirty="0"/>
          </a:p>
        </p:txBody>
      </p:sp>
      <p:sp>
        <p:nvSpPr>
          <p:cNvPr id="3" name="向下箭號 2"/>
          <p:cNvSpPr/>
          <p:nvPr/>
        </p:nvSpPr>
        <p:spPr>
          <a:xfrm>
            <a:off x="838200" y="2432595"/>
            <a:ext cx="733425" cy="30232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10" y="866774"/>
            <a:ext cx="5921491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52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0105 -0.514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:\TLS\LOGOS\USA\USCAN_ENG_tlsWeightLossSolutionLogo1_0711OUT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2"/>
          <a:stretch/>
        </p:blipFill>
        <p:spPr bwMode="auto">
          <a:xfrm>
            <a:off x="6950602" y="61879"/>
            <a:ext cx="1766986" cy="7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5909" y="1376248"/>
            <a:ext cx="2012950" cy="1165622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09244" y="2000944"/>
            <a:ext cx="2772047" cy="1165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Caviar Dreams" panose="020B04020202040205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smtClean="0"/>
              <a:t/>
            </a:r>
            <a:br>
              <a:rPr lang="en-US" sz="4200" b="1" dirty="0" smtClean="0"/>
            </a:br>
            <a:endParaRPr lang="en-US" sz="42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09244" y="2000944"/>
            <a:ext cx="2772047" cy="1165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Caviar Dreams" panose="020B04020202040205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 smtClean="0"/>
              <a:t>可使用資源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000" b="1" dirty="0" smtClean="0"/>
              <a:t>部落格</a:t>
            </a:r>
            <a:endParaRPr lang="en-US" sz="4000" b="1" dirty="0"/>
          </a:p>
        </p:txBody>
      </p:sp>
      <p:sp>
        <p:nvSpPr>
          <p:cNvPr id="3" name="向下箭號 2"/>
          <p:cNvSpPr/>
          <p:nvPr/>
        </p:nvSpPr>
        <p:spPr>
          <a:xfrm>
            <a:off x="838200" y="2432595"/>
            <a:ext cx="733425" cy="30232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78" y="805888"/>
            <a:ext cx="6103627" cy="160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955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08642E-6 L -4.72222E-6 -0.56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22745" y="215080"/>
            <a:ext cx="5474915" cy="11469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Caviar Dreams" panose="020B0402020204020504" pitchFamily="34" charset="0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solidFill>
                  <a:schemeClr val="tx1"/>
                </a:solidFill>
              </a:rPr>
              <a:t>全新</a:t>
            </a:r>
            <a:r>
              <a:rPr lang="zh-TW" altLang="en-US" b="1" dirty="0" smtClean="0">
                <a:solidFill>
                  <a:schemeClr val="tx1"/>
                </a:solidFill>
              </a:rPr>
              <a:t>生活</a:t>
            </a:r>
            <a:r>
              <a:rPr lang="en-US" altLang="zh-TW" sz="4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™</a:t>
            </a:r>
            <a:r>
              <a:rPr lang="zh-TW" altLang="en-US" b="1" dirty="0" smtClean="0">
                <a:solidFill>
                  <a:schemeClr val="tx1"/>
                </a:solidFill>
              </a:rPr>
              <a:t>教練指南</a:t>
            </a:r>
            <a:r>
              <a:rPr lang="en-US" altLang="zh-TW" b="1" dirty="0" smtClean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7" name="Picture 2" descr="T:\TLS\LOGOS\USA\USCAN_ENG_tlsWeightLossSolutionLogo1_0711OUT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2"/>
          <a:stretch/>
        </p:blipFill>
        <p:spPr bwMode="auto">
          <a:xfrm>
            <a:off x="7046190" y="21"/>
            <a:ext cx="1766986" cy="8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703787" y="1138663"/>
            <a:ext cx="6296393" cy="3840956"/>
          </a:xfrm>
        </p:spPr>
        <p:txBody>
          <a:bodyPr>
            <a:normAutofit lnSpcReduction="10000"/>
          </a:bodyPr>
          <a:lstStyle/>
          <a:p>
            <a:pPr marL="574675" indent="-574675">
              <a:buFont typeface="+mj-lt"/>
              <a:buAutoNum type="arabicPeriod"/>
            </a:pPr>
            <a:r>
              <a:rPr lang="zh-TW" altLang="en-US" sz="3200" b="1" dirty="0" smtClean="0"/>
              <a:t>準備起步工具</a:t>
            </a:r>
            <a:endParaRPr lang="en-US" altLang="zh-TW" sz="3200" b="1" dirty="0" smtClean="0"/>
          </a:p>
          <a:p>
            <a:pPr marL="574675" indent="-574675">
              <a:buFont typeface="+mj-lt"/>
              <a:buAutoNum type="arabicPeriod"/>
            </a:pPr>
            <a:r>
              <a:rPr lang="zh-TW" altLang="en-US" sz="3200" b="1" dirty="0" smtClean="0"/>
              <a:t>每週上課流程</a:t>
            </a:r>
            <a:endParaRPr lang="en-US" altLang="zh-TW" sz="3200" b="1" dirty="0" smtClean="0"/>
          </a:p>
          <a:p>
            <a:pPr marL="574675" indent="-574675">
              <a:buFont typeface="+mj-lt"/>
              <a:buAutoNum type="arabicPeriod"/>
            </a:pPr>
            <a:r>
              <a:rPr lang="zh-TW" altLang="en-US" sz="3200" b="1" dirty="0" smtClean="0"/>
              <a:t>課前重點提醒</a:t>
            </a:r>
            <a:endParaRPr lang="en-US" altLang="zh-TW" sz="3200" b="1" dirty="0" smtClean="0"/>
          </a:p>
          <a:p>
            <a:pPr marL="574675" indent="-574675">
              <a:buFont typeface="+mj-lt"/>
              <a:buAutoNum type="arabicPeriod"/>
            </a:pPr>
            <a:r>
              <a:rPr lang="zh-TW" altLang="en-US" sz="3200" b="1" dirty="0" smtClean="0"/>
              <a:t>每週問與答</a:t>
            </a:r>
            <a:endParaRPr lang="en-US" altLang="zh-TW" sz="3200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zh-TW" altLang="en-US" sz="3200" b="1" dirty="0" smtClean="0">
                <a:solidFill>
                  <a:srgbClr val="0000FF"/>
                </a:solidFill>
              </a:rPr>
              <a:t>超連鎖</a:t>
            </a:r>
            <a:r>
              <a:rPr lang="en-US" altLang="zh-TW" sz="3200" b="1" baseline="30000" dirty="0" smtClean="0">
                <a:solidFill>
                  <a:srgbClr val="0000FF"/>
                </a:solidFill>
                <a:latin typeface="標楷體"/>
                <a:ea typeface="標楷體"/>
              </a:rPr>
              <a:t>®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事業帳戶</a:t>
            </a:r>
            <a:r>
              <a:rPr lang="en-US" altLang="zh-TW" sz="3200" b="1" dirty="0">
                <a:solidFill>
                  <a:srgbClr val="0000FF"/>
                </a:solidFill>
              </a:rPr>
              <a:t>-&gt;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下載支援資料</a:t>
            </a:r>
            <a:r>
              <a:rPr lang="en-US" altLang="zh-TW" sz="3200" b="1" dirty="0">
                <a:solidFill>
                  <a:srgbClr val="0000FF"/>
                </a:solidFill>
              </a:rPr>
              <a:t>-&gt;</a:t>
            </a:r>
            <a:r>
              <a:rPr lang="zh-TW" altLang="en-US" sz="3200" b="1" dirty="0">
                <a:solidFill>
                  <a:srgbClr val="0000FF"/>
                </a:solidFill>
              </a:rPr>
              <a:t>全新生活</a:t>
            </a:r>
            <a:r>
              <a:rPr lang="en-US" altLang="zh-TW" sz="3200" b="1" dirty="0" smtClean="0">
                <a:solidFill>
                  <a:srgbClr val="0000FF"/>
                </a:solidFill>
              </a:rPr>
              <a:t>-&gt;”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全新生活</a:t>
            </a:r>
            <a:r>
              <a:rPr lang="en-US" altLang="zh-TW" sz="3200" b="1" baseline="30000" dirty="0" smtClean="0">
                <a:solidFill>
                  <a:srgbClr val="0000FF"/>
                </a:solidFill>
                <a:latin typeface="+mn-ea"/>
              </a:rPr>
              <a:t>TM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教練</a:t>
            </a:r>
            <a:r>
              <a:rPr lang="zh-TW" altLang="en-US" sz="3200" b="1" dirty="0">
                <a:solidFill>
                  <a:srgbClr val="0000FF"/>
                </a:solidFill>
              </a:rPr>
              <a:t>指南</a:t>
            </a:r>
            <a:r>
              <a:rPr lang="zh-TW" altLang="en-US" sz="3200" dirty="0">
                <a:solidFill>
                  <a:srgbClr val="0000FF"/>
                </a:solidFill>
              </a:rPr>
              <a:t>”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1308" y="2487868"/>
            <a:ext cx="2481451" cy="1165622"/>
          </a:xfrm>
        </p:spPr>
        <p:txBody>
          <a:bodyPr>
            <a:noAutofit/>
          </a:bodyPr>
          <a:lstStyle/>
          <a:p>
            <a:r>
              <a:rPr lang="zh-TW" altLang="en-US" b="1" dirty="0" smtClean="0"/>
              <a:t>最新工具：教練指南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助您主修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全新生活</a:t>
            </a:r>
            <a:r>
              <a:rPr lang="en-US" altLang="zh-TW" sz="4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™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/>
              <a:t/>
            </a:r>
            <a:br>
              <a:rPr lang="en-US" altLang="zh-TW" b="1" dirty="0"/>
            </a:br>
            <a:endParaRPr lang="en-US" b="1" dirty="0"/>
          </a:p>
        </p:txBody>
      </p:sp>
      <p:pic>
        <p:nvPicPr>
          <p:cNvPr id="2" name="圖片 1" descr="螢幕快照 2017-10-01 下午5.34.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"/>
          <a:stretch/>
        </p:blipFill>
        <p:spPr>
          <a:xfrm>
            <a:off x="6596009" y="1104655"/>
            <a:ext cx="2116138" cy="27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11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「最佳銷售」的圖片搜尋結果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3" b="13722"/>
          <a:stretch/>
        </p:blipFill>
        <p:spPr bwMode="auto">
          <a:xfrm>
            <a:off x="120650" y="1505408"/>
            <a:ext cx="2235200" cy="170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流程圖: 磁碟 8"/>
          <p:cNvSpPr/>
          <p:nvPr/>
        </p:nvSpPr>
        <p:spPr>
          <a:xfrm>
            <a:off x="1933574" y="3536768"/>
            <a:ext cx="5486399" cy="1473381"/>
          </a:xfrm>
          <a:prstGeom prst="flowChartMagneticDis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b="1" dirty="0" smtClean="0">
              <a:latin typeface="+mn-ea"/>
            </a:endParaRPr>
          </a:p>
          <a:p>
            <a:pPr algn="ctr"/>
            <a:r>
              <a:rPr lang="zh-TW" altLang="en-US" sz="2800" b="1" dirty="0" smtClean="0">
                <a:latin typeface="+mn-ea"/>
              </a:rPr>
              <a:t>銷售</a:t>
            </a:r>
            <a:r>
              <a:rPr lang="zh-TW" altLang="en-US" sz="2800" b="1" dirty="0">
                <a:latin typeface="+mn-ea"/>
              </a:rPr>
              <a:t>最多全新生活</a:t>
            </a:r>
            <a:r>
              <a:rPr lang="en-US" altLang="zh-TW" sz="2800" b="1" baseline="30000" dirty="0" smtClean="0">
                <a:latin typeface="+mn-ea"/>
              </a:rPr>
              <a:t>TM</a:t>
            </a:r>
            <a:r>
              <a:rPr lang="zh-TW" altLang="en-US" sz="2800" b="1" dirty="0" smtClean="0">
                <a:latin typeface="+mn-ea"/>
              </a:rPr>
              <a:t>系列</a:t>
            </a:r>
            <a:r>
              <a:rPr lang="zh-TW" altLang="en-US" sz="2800" b="1" dirty="0">
                <a:latin typeface="+mn-ea"/>
              </a:rPr>
              <a:t>產品</a:t>
            </a:r>
          </a:p>
        </p:txBody>
      </p:sp>
      <p:sp>
        <p:nvSpPr>
          <p:cNvPr id="8" name="流程圖: 磁碟 7"/>
          <p:cNvSpPr/>
          <p:nvPr/>
        </p:nvSpPr>
        <p:spPr>
          <a:xfrm>
            <a:off x="1933576" y="2652711"/>
            <a:ext cx="5486399" cy="1366839"/>
          </a:xfrm>
          <a:prstGeom prst="flowChartMagneticDis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2800" b="1" dirty="0" smtClean="0">
              <a:latin typeface="+mn-ea"/>
            </a:endParaRPr>
          </a:p>
          <a:p>
            <a:pPr algn="ctr"/>
            <a:r>
              <a:rPr lang="zh-TW" altLang="en-US" sz="2800" b="1" dirty="0">
                <a:latin typeface="+mn-ea"/>
              </a:rPr>
              <a:t>招募最多</a:t>
            </a:r>
            <a:r>
              <a:rPr lang="zh-TW" altLang="en-US" sz="2800" b="1" dirty="0" smtClean="0">
                <a:latin typeface="+mn-ea"/>
              </a:rPr>
              <a:t>新進合格</a:t>
            </a:r>
            <a:r>
              <a:rPr lang="zh-TW" altLang="en-US" sz="2800" b="1" dirty="0">
                <a:latin typeface="+mn-ea"/>
              </a:rPr>
              <a:t>的事業</a:t>
            </a:r>
            <a:r>
              <a:rPr lang="zh-TW" altLang="en-US" sz="2800" b="1" dirty="0" smtClean="0">
                <a:latin typeface="+mn-ea"/>
              </a:rPr>
              <a:t>夥伴</a:t>
            </a:r>
            <a:endParaRPr lang="zh-TW" altLang="en-US" sz="2800" b="1" dirty="0">
              <a:latin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" y="303987"/>
            <a:ext cx="9143999" cy="1201421"/>
          </a:xfrm>
          <a:prstGeom prst="rect">
            <a:avLst/>
          </a:prstGeom>
          <a:solidFill>
            <a:srgbClr val="3399FF">
              <a:alpha val="59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TW" altLang="en-US" sz="4400" b="1" dirty="0" smtClean="0">
                <a:solidFill>
                  <a:prstClr val="white"/>
                </a:solidFill>
                <a:latin typeface="+mj-ea"/>
                <a:ea typeface="+mj-ea"/>
              </a:rPr>
              <a:t>全球</a:t>
            </a:r>
            <a:r>
              <a:rPr lang="zh-TW" altLang="en-US" sz="4400" b="1" dirty="0">
                <a:solidFill>
                  <a:prstClr val="white"/>
                </a:solidFill>
                <a:latin typeface="+mj-ea"/>
                <a:ea typeface="+mj-ea"/>
              </a:rPr>
              <a:t>全新生活</a:t>
            </a:r>
            <a:r>
              <a:rPr lang="en-US" altLang="zh-TW" sz="4400" b="1" dirty="0">
                <a:solidFill>
                  <a:prstClr val="white"/>
                </a:solidFill>
                <a:latin typeface="+mj-ea"/>
                <a:ea typeface="+mj-ea"/>
              </a:rPr>
              <a:t>™</a:t>
            </a:r>
            <a:r>
              <a:rPr lang="zh-TW" altLang="en-US" sz="4400" b="1" dirty="0">
                <a:solidFill>
                  <a:prstClr val="white"/>
                </a:solidFill>
                <a:latin typeface="+mj-ea"/>
                <a:ea typeface="+mj-ea"/>
              </a:rPr>
              <a:t>頂尖</a:t>
            </a:r>
            <a:r>
              <a:rPr lang="en-US" altLang="zh-TW" sz="4400" b="1" dirty="0">
                <a:solidFill>
                  <a:prstClr val="white"/>
                </a:solidFill>
                <a:latin typeface="+mj-ea"/>
                <a:ea typeface="+mj-ea"/>
              </a:rPr>
              <a:t>21</a:t>
            </a:r>
            <a:r>
              <a:rPr lang="zh-TW" altLang="en-US" sz="4400" b="1" dirty="0">
                <a:solidFill>
                  <a:prstClr val="white"/>
                </a:solidFill>
                <a:latin typeface="+mj-ea"/>
                <a:ea typeface="+mj-ea"/>
              </a:rPr>
              <a:t>銷售高手競賽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81000" y="2914650"/>
            <a:ext cx="8229600" cy="85725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7" name="流程圖: 磁碟 6"/>
          <p:cNvSpPr/>
          <p:nvPr/>
        </p:nvSpPr>
        <p:spPr>
          <a:xfrm>
            <a:off x="1933575" y="2143125"/>
            <a:ext cx="5486400" cy="962024"/>
          </a:xfrm>
          <a:prstGeom prst="flowChartMagneticDisk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latin typeface="+mn-ea"/>
              </a:rPr>
              <a:t>全球選出前</a:t>
            </a:r>
            <a:r>
              <a:rPr lang="en-US" altLang="zh-TW" sz="2800" b="1" dirty="0" smtClean="0">
                <a:latin typeface="+mn-ea"/>
              </a:rPr>
              <a:t>21</a:t>
            </a:r>
            <a:r>
              <a:rPr lang="zh-TW" altLang="en-US" sz="2800" b="1" dirty="0" smtClean="0">
                <a:latin typeface="+mn-ea"/>
              </a:rPr>
              <a:t>名銷售最佳</a:t>
            </a:r>
            <a:endParaRPr lang="zh-TW" altLang="en-US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843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" y="467869"/>
            <a:ext cx="9143999" cy="1201421"/>
          </a:xfrm>
          <a:prstGeom prst="rect">
            <a:avLst/>
          </a:prstGeom>
          <a:solidFill>
            <a:srgbClr val="3399FF">
              <a:alpha val="59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zh-TW" altLang="en-US" sz="4400" b="1" dirty="0" smtClean="0">
                <a:solidFill>
                  <a:prstClr val="white"/>
                </a:solidFill>
                <a:latin typeface="+mj-ea"/>
                <a:ea typeface="+mj-ea"/>
              </a:rPr>
              <a:t>全球</a:t>
            </a:r>
            <a:r>
              <a:rPr lang="zh-TW" altLang="en-US" sz="4400" b="1" dirty="0">
                <a:solidFill>
                  <a:prstClr val="white"/>
                </a:solidFill>
                <a:latin typeface="+mj-ea"/>
                <a:ea typeface="+mj-ea"/>
              </a:rPr>
              <a:t>全新生活</a:t>
            </a:r>
            <a:r>
              <a:rPr lang="en-US" altLang="zh-TW" sz="4400" b="1" dirty="0">
                <a:solidFill>
                  <a:prstClr val="white"/>
                </a:solidFill>
                <a:latin typeface="+mj-ea"/>
                <a:ea typeface="+mj-ea"/>
              </a:rPr>
              <a:t>™</a:t>
            </a:r>
            <a:r>
              <a:rPr lang="zh-TW" altLang="en-US" sz="4400" b="1" dirty="0">
                <a:solidFill>
                  <a:prstClr val="white"/>
                </a:solidFill>
                <a:latin typeface="+mj-ea"/>
                <a:ea typeface="+mj-ea"/>
              </a:rPr>
              <a:t>頂尖</a:t>
            </a:r>
            <a:r>
              <a:rPr lang="en-US" altLang="zh-TW" sz="4400" b="1" dirty="0">
                <a:solidFill>
                  <a:prstClr val="white"/>
                </a:solidFill>
                <a:latin typeface="+mj-ea"/>
                <a:ea typeface="+mj-ea"/>
              </a:rPr>
              <a:t>21</a:t>
            </a:r>
            <a:r>
              <a:rPr lang="zh-TW" altLang="en-US" sz="4400" b="1" dirty="0">
                <a:solidFill>
                  <a:prstClr val="white"/>
                </a:solidFill>
                <a:latin typeface="+mj-ea"/>
                <a:ea typeface="+mj-ea"/>
              </a:rPr>
              <a:t>銷售高手競賽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381000" y="2914650"/>
            <a:ext cx="8229600" cy="85725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6483" y="4600010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endParaRPr lang="en-US" dirty="0">
              <a:solidFill>
                <a:prstClr val="black">
                  <a:lumMod val="95000"/>
                  <a:lumOff val="5000"/>
                </a:prstClr>
              </a:solidFill>
              <a:latin typeface="Calibri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10640" y="4600011"/>
            <a:ext cx="372565" cy="2005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389158" y="1988307"/>
            <a:ext cx="8370763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1" lang="zh-TW" altLang="en-US" sz="5400" b="1" dirty="0">
                <a:solidFill>
                  <a:srgbClr val="FF0000"/>
                </a:solidFill>
                <a:latin typeface="+mn-ea"/>
              </a:rPr>
              <a:t>恭喜</a:t>
            </a:r>
          </a:p>
          <a:p>
            <a:pPr algn="ctr">
              <a:spcBef>
                <a:spcPct val="20000"/>
              </a:spcBef>
            </a:pPr>
            <a:r>
              <a:rPr kumimoji="1" lang="en-US" altLang="zh-TW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3</a:t>
            </a:r>
            <a:r>
              <a:rPr kumimoji="1" lang="zh-TW" altLang="en-US" sz="5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位台灣得</a:t>
            </a:r>
            <a:r>
              <a:rPr kumimoji="1" lang="zh-TW" altLang="en-US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主</a:t>
            </a:r>
            <a:endParaRPr kumimoji="1" lang="en-US" altLang="zh-TW" sz="5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>
              <a:spcBef>
                <a:spcPct val="20000"/>
              </a:spcBef>
            </a:pPr>
            <a:r>
              <a:rPr kumimoji="1" lang="zh-TW" altLang="en-US" sz="5400" b="1" dirty="0" smtClean="0">
                <a:solidFill>
                  <a:srgbClr val="0E02B0"/>
                </a:solidFill>
                <a:latin typeface="+mn-ea"/>
              </a:rPr>
              <a:t>陳俊誼，曾素鳳，黃筱真</a:t>
            </a:r>
            <a:endParaRPr kumimoji="1" lang="zh-TW" altLang="en-US" sz="5400" b="1" dirty="0">
              <a:solidFill>
                <a:srgbClr val="0E02B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980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50413" y="0"/>
            <a:ext cx="5702835" cy="5196840"/>
          </a:xfrm>
          <a:prstGeom prst="rect">
            <a:avLst/>
          </a:prstGeom>
          <a:solidFill>
            <a:srgbClr val="3497C9">
              <a:alpha val="6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5115" y="0"/>
            <a:ext cx="5708133" cy="79580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陳俊誼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0413" y="682862"/>
            <a:ext cx="5702835" cy="451397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資深主管經理級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超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連鎖</a:t>
            </a:r>
            <a:r>
              <a:rPr lang="zh-TW" altLang="en-US" sz="2400" b="1" baseline="30000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®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店主</a:t>
            </a:r>
            <a:endParaRPr lang="zh-TW" altLang="en-US" sz="2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285750" indent="-285750"/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全新生活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™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授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證教練</a:t>
            </a:r>
          </a:p>
          <a:p>
            <a:pPr marL="285750" indent="-285750"/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開辦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課程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約</a:t>
            </a:r>
            <a:r>
              <a:rPr lang="en-US" altLang="zh-TW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5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0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班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、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學員總數破千人</a:t>
            </a:r>
            <a:endParaRPr lang="en-US" altLang="zh-TW" sz="2400" b="1" dirty="0" smtClean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經歷</a:t>
            </a:r>
            <a:r>
              <a:rPr lang="en-US" altLang="zh-TW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:</a:t>
            </a:r>
          </a:p>
          <a:p>
            <a:pPr marL="285750" indent="-285750"/>
            <a:r>
              <a:rPr lang="en-US" altLang="zh-TW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2015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全新生活™挑戰獎</a:t>
            </a:r>
          </a:p>
          <a:p>
            <a:pPr marL="285750" indent="-285750"/>
            <a:r>
              <a:rPr lang="en-US" altLang="zh-TW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2015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莫蒂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膚</a:t>
            </a:r>
            <a:r>
              <a:rPr lang="zh-TW" altLang="en-US" sz="2400" b="1" baseline="30000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®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挑戰獎</a:t>
            </a:r>
            <a:endParaRPr lang="en-US" altLang="zh-TW" sz="2400" b="1" dirty="0" smtClean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285750" indent="-285750"/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多次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Master UFO</a:t>
            </a:r>
          </a:p>
          <a:p>
            <a:pPr marL="285750" indent="-285750"/>
            <a:r>
              <a:rPr lang="en-US" altLang="zh-TW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2016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全新生活™頂尖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21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銷售高手競賽</a:t>
            </a:r>
            <a:endParaRPr lang="en-US" altLang="zh-TW" sz="2400" b="1" dirty="0" smtClean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  得主</a:t>
            </a:r>
            <a:endParaRPr lang="en-US" altLang="zh-TW" sz="2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endParaRPr lang="zh-TW" altLang="en-US" sz="29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285750" indent="-285750"/>
            <a:endParaRPr lang="en-US" altLang="zh-TW" sz="3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2" t="10241" r="9834"/>
          <a:stretch/>
        </p:blipFill>
        <p:spPr>
          <a:xfrm>
            <a:off x="410967" y="352163"/>
            <a:ext cx="2706044" cy="4087509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1031863" y="4439672"/>
            <a:ext cx="19770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#</a:t>
            </a:r>
            <a:r>
              <a:rPr lang="en-US" sz="2300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FIND</a:t>
            </a:r>
            <a:r>
              <a:rPr lang="en-US" sz="2300" b="1" dirty="0" smtClean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YOUR</a:t>
            </a:r>
            <a:r>
              <a:rPr lang="en-US" sz="2300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FIT</a:t>
            </a:r>
            <a:endParaRPr lang="en-US" sz="2300" b="1" dirty="0">
              <a:solidFill>
                <a:srgbClr val="F79646">
                  <a:lumMod val="75000"/>
                </a:srgbClr>
              </a:solidFill>
              <a:latin typeface="Calibri" panose="020F0502020204030204" pitchFamily="34" charset="0"/>
              <a:ea typeface="微軟正黑體" panose="020B0604030504040204" pitchFamily="34" charset="-120"/>
              <a:cs typeface="Gill Sans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14" y="4697224"/>
            <a:ext cx="36285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#</a:t>
            </a:r>
            <a:r>
              <a:rPr lang="en-US" sz="2300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TLS</a:t>
            </a:r>
            <a:r>
              <a:rPr lang="en-US" sz="2300" b="1" dirty="0" smtClean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WEIGHT</a:t>
            </a:r>
            <a:r>
              <a:rPr lang="en-US" altLang="zh-TW" sz="2300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MANAGEMENT</a:t>
            </a:r>
            <a:endParaRPr lang="en-US" sz="2300" b="1" dirty="0">
              <a:solidFill>
                <a:srgbClr val="F79646">
                  <a:lumMod val="75000"/>
                </a:srgbClr>
              </a:solidFill>
              <a:latin typeface="Calibri" panose="020F0502020204030204" pitchFamily="34" charset="0"/>
              <a:ea typeface="微軟正黑體" panose="020B0604030504040204" pitchFamily="34" charset="-120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3334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885950"/>
            <a:ext cx="7315200" cy="2057400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</a:pPr>
            <a:endParaRPr lang="en-US" sz="700" b="1" u="sng" dirty="0">
              <a:latin typeface="Calibri" panose="020F0502020204030204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zh-TW" sz="3600" b="1" i="1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本投影片所提及之營養素或成分無意作為診斷、治療或預防疾病之用。</a:t>
            </a:r>
          </a:p>
        </p:txBody>
      </p:sp>
      <p:sp>
        <p:nvSpPr>
          <p:cNvPr id="3" name="Title 7"/>
          <p:cNvSpPr txBox="1">
            <a:spLocks/>
          </p:cNvSpPr>
          <p:nvPr/>
        </p:nvSpPr>
        <p:spPr>
          <a:xfrm>
            <a:off x="838200" y="57150"/>
            <a:ext cx="7848600" cy="85725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l" eaLnBrk="1" hangingPunct="1">
              <a:defRPr/>
            </a:pPr>
            <a:r>
              <a:rPr lang="zh-TW" altLang="en-US" b="1" dirty="0" smtClean="0">
                <a:solidFill>
                  <a:srgbClr val="FFFFFF"/>
                </a:solidFill>
                <a:latin typeface="Calibri"/>
                <a:ea typeface="PMingLiU" pitchFamily="18" charset="0"/>
              </a:rPr>
              <a:t>免責聲明</a:t>
            </a:r>
          </a:p>
        </p:txBody>
      </p:sp>
      <p:sp>
        <p:nvSpPr>
          <p:cNvPr id="2" name="矩形 1"/>
          <p:cNvSpPr/>
          <p:nvPr/>
        </p:nvSpPr>
        <p:spPr bwMode="auto">
          <a:xfrm>
            <a:off x="152400" y="4800600"/>
            <a:ext cx="8763000" cy="2857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TW" altLang="en-US" smtClean="0">
              <a:solidFill>
                <a:prstClr val="black"/>
              </a:solidFill>
              <a:latin typeface="Arial" pitchFamily="34" charset="0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56976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/>
          <p:nvPr/>
        </p:nvSpPr>
        <p:spPr>
          <a:xfrm>
            <a:off x="3604595" y="0"/>
            <a:ext cx="5539409" cy="5196840"/>
          </a:xfrm>
          <a:prstGeom prst="rect">
            <a:avLst/>
          </a:prstGeom>
          <a:solidFill>
            <a:srgbClr val="3497C9">
              <a:alpha val="6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06"/>
          <a:stretch/>
        </p:blipFill>
        <p:spPr>
          <a:xfrm rot="16200000">
            <a:off x="1704975" y="2362200"/>
            <a:ext cx="5181600" cy="381000"/>
          </a:xfrm>
          <a:prstGeom prst="rect">
            <a:avLst/>
          </a:prstGeom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8" t="4005"/>
          <a:stretch/>
        </p:blipFill>
        <p:spPr>
          <a:xfrm>
            <a:off x="371850" y="456529"/>
            <a:ext cx="2680014" cy="3921782"/>
          </a:xfrm>
          <a:prstGeom prst="rect">
            <a:avLst/>
          </a:prstGeom>
        </p:spPr>
      </p:pic>
      <p:sp>
        <p:nvSpPr>
          <p:cNvPr id="11" name="TextBox 8"/>
          <p:cNvSpPr txBox="1"/>
          <p:nvPr/>
        </p:nvSpPr>
        <p:spPr>
          <a:xfrm>
            <a:off x="806971" y="4442967"/>
            <a:ext cx="19770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#</a:t>
            </a:r>
            <a:r>
              <a:rPr lang="en-US" sz="2300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FIND</a:t>
            </a:r>
            <a:r>
              <a:rPr lang="en-US" sz="2300" b="1" dirty="0" smtClean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YOUR</a:t>
            </a:r>
            <a:r>
              <a:rPr lang="en-US" sz="2300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FIT</a:t>
            </a:r>
            <a:endParaRPr lang="en-US" sz="2300" b="1" dirty="0">
              <a:solidFill>
                <a:srgbClr val="F79646">
                  <a:lumMod val="75000"/>
                </a:srgbClr>
              </a:solidFill>
              <a:latin typeface="Calibri" panose="020F0502020204030204" pitchFamily="34" charset="0"/>
              <a:ea typeface="微軟正黑體" panose="020B0604030504040204" pitchFamily="34" charset="-120"/>
              <a:cs typeface="Gill Sans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-83442" y="4666105"/>
            <a:ext cx="36285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#</a:t>
            </a:r>
            <a:r>
              <a:rPr lang="en-US" sz="2300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TLS</a:t>
            </a:r>
            <a:r>
              <a:rPr lang="en-US" sz="2300" b="1" dirty="0" smtClean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WEIGHT</a:t>
            </a:r>
            <a:r>
              <a:rPr lang="en-US" altLang="zh-TW" sz="2300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MANAGEMENT</a:t>
            </a:r>
            <a:endParaRPr lang="en-US" sz="2300" b="1" dirty="0">
              <a:solidFill>
                <a:srgbClr val="F79646">
                  <a:lumMod val="75000"/>
                </a:srgbClr>
              </a:solidFill>
              <a:latin typeface="Calibri" panose="020F0502020204030204" pitchFamily="34" charset="0"/>
              <a:ea typeface="微軟正黑體" panose="020B0604030504040204" pitchFamily="34" charset="-120"/>
              <a:cs typeface="Gill San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545115" y="0"/>
            <a:ext cx="5708133" cy="79580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曾素鳳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522881" y="682843"/>
            <a:ext cx="5730367" cy="4460657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總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顧問經理級超連鎖</a:t>
            </a:r>
            <a:r>
              <a:rPr lang="zh-TW" altLang="en-US" sz="2400" b="1" baseline="30000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®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店主</a:t>
            </a:r>
            <a:endParaRPr lang="en-US" altLang="zh-TW" sz="2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266700" indent="-266700"/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全新生活™講師及授證教練</a:t>
            </a:r>
            <a:endParaRPr lang="en-US" altLang="zh-TW" sz="2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285750" indent="-285750"/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開辦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課程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44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班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微軟正黑體"/>
              </a:rPr>
              <a:t>、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學員總數超過</a:t>
            </a:r>
            <a:r>
              <a:rPr lang="en-US" altLang="zh-TW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1500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位</a:t>
            </a:r>
            <a:endParaRPr lang="en-US" altLang="zh-TW" sz="2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經歷</a:t>
            </a:r>
            <a:r>
              <a:rPr lang="en-US" altLang="zh-TW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:</a:t>
            </a:r>
          </a:p>
          <a:p>
            <a:pPr marL="285750" indent="-285750"/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全新生活™挑戰獎得主</a:t>
            </a:r>
            <a:r>
              <a:rPr lang="en-US" altLang="zh-TW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8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次</a:t>
            </a:r>
            <a:endParaRPr lang="en-US" altLang="zh-TW" sz="2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285750" indent="-285750"/>
            <a:r>
              <a:rPr lang="en-US" altLang="zh-TW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UFO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挑戰得主</a:t>
            </a:r>
          </a:p>
          <a:p>
            <a:pPr marL="285750" indent="-285750"/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總裁挑戰獎得主</a:t>
            </a:r>
          </a:p>
          <a:p>
            <a:pPr marL="285750" indent="-285750"/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莫蒂膚</a:t>
            </a:r>
            <a:r>
              <a:rPr lang="zh-TW" altLang="en-US" sz="2400" b="1" baseline="30000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®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挑戰獎得主</a:t>
            </a:r>
            <a:endParaRPr lang="en-US" altLang="zh-TW" sz="2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285750" indent="-285750"/>
            <a:r>
              <a:rPr lang="en-US" altLang="zh-TW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2016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全新生活™頂尖</a:t>
            </a:r>
            <a:r>
              <a:rPr lang="en-US" altLang="zh-TW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21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銷售高手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競賽</a:t>
            </a:r>
            <a:endParaRPr lang="en-US" altLang="zh-TW" sz="2400" b="1" dirty="0" smtClean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   得主</a:t>
            </a:r>
            <a:endParaRPr lang="en-US" altLang="zh-TW" sz="2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endParaRPr lang="zh-TW" altLang="en-US" sz="29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285750" indent="-285750"/>
            <a:endParaRPr lang="en-US" altLang="zh-TW" sz="3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16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786091" y="0"/>
            <a:ext cx="5357909" cy="5196840"/>
          </a:xfrm>
          <a:prstGeom prst="rect">
            <a:avLst/>
          </a:prstGeom>
          <a:solidFill>
            <a:srgbClr val="3497C9">
              <a:alpha val="60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864543" y="4429622"/>
            <a:ext cx="197701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#</a:t>
            </a:r>
            <a:r>
              <a:rPr lang="en-US" sz="2300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FIND</a:t>
            </a:r>
            <a:r>
              <a:rPr lang="en-US" sz="2300" b="1" dirty="0" smtClean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YOUR</a:t>
            </a:r>
            <a:r>
              <a:rPr lang="en-US" sz="2300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FIT</a:t>
            </a:r>
            <a:endParaRPr lang="en-US" sz="2300" b="1" dirty="0">
              <a:solidFill>
                <a:srgbClr val="F79646">
                  <a:lumMod val="75000"/>
                </a:srgbClr>
              </a:solidFill>
              <a:latin typeface="Calibri" panose="020F0502020204030204" pitchFamily="34" charset="0"/>
              <a:ea typeface="微軟正黑體" panose="020B0604030504040204" pitchFamily="34" charset="-120"/>
              <a:cs typeface="Gill Sans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-23422" y="4697224"/>
            <a:ext cx="362855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#</a:t>
            </a:r>
            <a:r>
              <a:rPr lang="en-US" sz="2300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TLS</a:t>
            </a:r>
            <a:r>
              <a:rPr lang="en-US" sz="2300" b="1" dirty="0" smtClean="0">
                <a:solidFill>
                  <a:prstClr val="white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WEIGHT</a:t>
            </a:r>
            <a:r>
              <a:rPr lang="en-US" altLang="zh-TW" sz="2300" b="1" dirty="0" smtClean="0">
                <a:solidFill>
                  <a:srgbClr val="F79646">
                    <a:lumMod val="75000"/>
                  </a:srgb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Gill Sans"/>
              </a:rPr>
              <a:t>MANAGEMENT</a:t>
            </a:r>
            <a:endParaRPr lang="en-US" sz="2300" b="1" dirty="0">
              <a:solidFill>
                <a:srgbClr val="F79646">
                  <a:lumMod val="75000"/>
                </a:srgbClr>
              </a:solidFill>
              <a:latin typeface="Calibri" panose="020F0502020204030204" pitchFamily="34" charset="0"/>
              <a:ea typeface="微軟正黑體" panose="020B0604030504040204" pitchFamily="34" charset="-120"/>
              <a:cs typeface="Gill Sans"/>
            </a:endParaRPr>
          </a:p>
        </p:txBody>
      </p:sp>
      <p:pic>
        <p:nvPicPr>
          <p:cNvPr id="9" name="11200639_1397568660258606_3553286504776866000_n (1)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551" y="308097"/>
            <a:ext cx="3152036" cy="401436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15" name="Shape 113"/>
          <p:cNvSpPr txBox="1">
            <a:spLocks/>
          </p:cNvSpPr>
          <p:nvPr/>
        </p:nvSpPr>
        <p:spPr>
          <a:xfrm>
            <a:off x="3985280" y="206000"/>
            <a:ext cx="4701541" cy="857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ln w="9525">
                  <a:solidFill>
                    <a:srgbClr val="FFFFFF"/>
                  </a:solidFill>
                </a:ln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</a:lstStyle>
          <a:p>
            <a:endParaRPr lang="zh-TW" altLang="en-US" dirty="0"/>
          </a:p>
        </p:txBody>
      </p:sp>
      <p:sp>
        <p:nvSpPr>
          <p:cNvPr id="16" name="Shape 114"/>
          <p:cNvSpPr txBox="1">
            <a:spLocks/>
          </p:cNvSpPr>
          <p:nvPr/>
        </p:nvSpPr>
        <p:spPr>
          <a:xfrm>
            <a:off x="4267200" y="1257300"/>
            <a:ext cx="4732338" cy="3448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  <a:defRPr sz="3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pPr>
            <a:endParaRPr lang="zh-TW" altLang="en-US" sz="32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545115" y="0"/>
            <a:ext cx="5708133" cy="79580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zh-TW" altLang="en-US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黃筱真</a:t>
            </a:r>
            <a:endParaRPr lang="en-US" altLang="zh-TW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3550413" y="682862"/>
            <a:ext cx="5702835" cy="4513978"/>
          </a:xfr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/>
          <a:p>
            <a:pPr marL="285750" indent="-285750"/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經理級超連鎖</a:t>
            </a:r>
            <a:r>
              <a:rPr lang="en-US" altLang="zh-TW" sz="2400" b="1" baseline="30000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®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店主</a:t>
            </a:r>
            <a:endParaRPr lang="en-US" altLang="zh-TW" sz="2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285750" indent="-285750"/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全新生活</a:t>
            </a:r>
            <a:r>
              <a:rPr lang="en-US" altLang="zh-TW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™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授證教練</a:t>
            </a:r>
          </a:p>
          <a:p>
            <a:pPr marL="285750" indent="-285750"/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全新生活</a:t>
            </a:r>
            <a:r>
              <a:rPr lang="en-US" altLang="zh-TW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™</a:t>
            </a:r>
            <a:r>
              <a:rPr lang="zh-TW" altLang="en-US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挑戰獎得主</a:t>
            </a:r>
          </a:p>
          <a:p>
            <a:pPr marL="285750" indent="-285750"/>
            <a:r>
              <a:rPr lang="en-US" altLang="zh-TW" sz="2400" b="1" dirty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3</a:t>
            </a:r>
            <a:r>
              <a:rPr lang="zh-TW" altLang="en-US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次 </a:t>
            </a:r>
            <a:r>
              <a:rPr lang="en-US" altLang="zh-TW" sz="2400" b="1" dirty="0" smtClean="0">
                <a:solidFill>
                  <a:schemeClr val="bg1"/>
                </a:solidFill>
                <a:latin typeface="微軟正黑體"/>
                <a:ea typeface="微軟正黑體"/>
                <a:cs typeface="微軟正黑體"/>
              </a:rPr>
              <a:t>Master UFO</a:t>
            </a:r>
            <a:endParaRPr lang="zh-TW" altLang="en-US" sz="24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endParaRPr lang="zh-TW" altLang="en-US" sz="29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285750" indent="-285750"/>
            <a:endParaRPr lang="en-US" altLang="zh-TW" sz="3200" b="1" dirty="0">
              <a:solidFill>
                <a:schemeClr val="bg1"/>
              </a:solidFill>
              <a:latin typeface="微軟正黑體"/>
              <a:ea typeface="微軟正黑體"/>
              <a:cs typeface="微軟正黑體"/>
            </a:endParaRP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87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232" y="-26483"/>
            <a:ext cx="3851866" cy="5189033"/>
          </a:xfrm>
          <a:prstGeom prst="rect">
            <a:avLst/>
          </a:prstGeom>
        </p:spPr>
      </p:pic>
      <p:sp>
        <p:nvSpPr>
          <p:cNvPr id="3" name="AutoShape 2" descr="TLS Weight Loss Solution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AutoShape 4" descr="TLS Weight Loss Solution"/>
          <p:cNvSpPr>
            <a:spLocks noChangeAspect="1" noChangeArrowheads="1"/>
          </p:cNvSpPr>
          <p:nvPr/>
        </p:nvSpPr>
        <p:spPr bwMode="auto">
          <a:xfrm>
            <a:off x="307975" y="15876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7721" y="2647950"/>
            <a:ext cx="9217295" cy="1219200"/>
          </a:xfrm>
          <a:prstGeom prst="rect">
            <a:avLst/>
          </a:prstGeom>
          <a:solidFill>
            <a:srgbClr val="0099CC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1379" y="471328"/>
            <a:ext cx="2938590" cy="1188720"/>
            <a:chOff x="2776371" y="714590"/>
            <a:chExt cx="2938590" cy="1188720"/>
          </a:xfrm>
        </p:grpSpPr>
        <p:pic>
          <p:nvPicPr>
            <p:cNvPr id="5" name="Picture 4" descr="H:\PowerPoint\CONVENTION 2014\TLS_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2684"/>
            <a:stretch/>
          </p:blipFill>
          <p:spPr bwMode="auto">
            <a:xfrm>
              <a:off x="2776371" y="714590"/>
              <a:ext cx="2118321" cy="1188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909932" y="1308950"/>
              <a:ext cx="8050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/>
              <a:r>
                <a:rPr lang="en-US" dirty="0" smtClean="0">
                  <a:solidFill>
                    <a:srgbClr val="00B0F0"/>
                  </a:solidFill>
                  <a:latin typeface="Calibri"/>
                </a:rPr>
                <a:t> </a:t>
              </a:r>
              <a:r>
                <a:rPr lang="en-US" sz="3200" dirty="0" smtClean="0">
                  <a:solidFill>
                    <a:srgbClr val="00B0F0"/>
                  </a:solidFill>
                  <a:latin typeface="Calibri"/>
                </a:rPr>
                <a:t>is...</a:t>
              </a:r>
              <a:endParaRPr lang="en-US" sz="3200" dirty="0">
                <a:solidFill>
                  <a:srgbClr val="00B0F0"/>
                </a:solidFill>
                <a:latin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02249" y="2173186"/>
            <a:ext cx="57249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TW" altLang="en-US" sz="4000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證實有效的</a:t>
            </a:r>
            <a:endParaRPr lang="en-US" altLang="zh-TW" sz="4000" b="1" dirty="0" smtClean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  <a:p>
            <a:pPr defTabSz="914400"/>
            <a:r>
              <a:rPr lang="zh-TW" altLang="en-US" sz="4000" b="1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 </a:t>
            </a:r>
            <a:r>
              <a:rPr lang="zh-TW" altLang="en-US" sz="4000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       客製化的</a:t>
            </a:r>
            <a:endParaRPr lang="en-US" altLang="zh-TW" sz="4000" b="1" dirty="0" smtClean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  <a:p>
            <a:pPr defTabSz="914400"/>
            <a:r>
              <a:rPr lang="zh-TW" altLang="en-US" sz="4000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                健康管理計畫</a:t>
            </a:r>
            <a:r>
              <a:rPr lang="en-US" sz="4000" b="1" dirty="0" smtClean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rPr>
              <a:t>!</a:t>
            </a:r>
            <a:endParaRPr lang="en-US" sz="4000" b="1" dirty="0">
              <a:solidFill>
                <a:prstClr val="black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1908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068" y="163883"/>
            <a:ext cx="8001000" cy="5509200"/>
          </a:xfrm>
          <a:prstGeom prst="rect">
            <a:avLst/>
          </a:prstGeom>
          <a:solidFill>
            <a:schemeClr val="bg2">
              <a:lumMod val="90000"/>
              <a:alpha val="65000"/>
            </a:schemeClr>
          </a:solidFill>
          <a:effectLst>
            <a:glow rad="228600">
              <a:schemeClr val="bg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endParaRPr lang="en-US" altLang="zh-TW" sz="4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微軟正黑體"/>
              <a:ea typeface="微軟正黑體"/>
              <a:cs typeface="微軟正黑體"/>
            </a:endParaRPr>
          </a:p>
          <a:p>
            <a:pPr algn="ctr"/>
            <a:endParaRPr lang="en-US" altLang="zh-TW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微軟正黑體"/>
              <a:ea typeface="微軟正黑體"/>
              <a:cs typeface="微軟正黑體"/>
            </a:endParaRPr>
          </a:p>
          <a:p>
            <a:pPr algn="ctr"/>
            <a:r>
              <a:rPr lang="zh-TW" altLang="en-US" sz="4400" b="1" dirty="0" smtClean="0">
                <a:ln w="18415" cmpd="sng">
                  <a:noFill/>
                  <a:prstDash val="solid"/>
                </a:ln>
                <a:solidFill>
                  <a:srgbClr val="0E02B0"/>
                </a:solidFill>
                <a:effectLst/>
                <a:latin typeface="微軟正黑體"/>
                <a:ea typeface="微軟正黑體"/>
                <a:cs typeface="微軟正黑體"/>
              </a:rPr>
              <a:t>歡迎於大會</a:t>
            </a:r>
            <a:r>
              <a:rPr lang="zh-TW" altLang="en-US" sz="4400" b="1" dirty="0">
                <a:ln w="18415" cmpd="sng">
                  <a:noFill/>
                  <a:prstDash val="solid"/>
                </a:ln>
                <a:solidFill>
                  <a:srgbClr val="0E02B0"/>
                </a:solidFill>
                <a:effectLst/>
                <a:latin typeface="微軟正黑體"/>
                <a:ea typeface="微軟正黑體"/>
                <a:cs typeface="微軟正黑體"/>
              </a:rPr>
              <a:t>期間前往</a:t>
            </a:r>
            <a:endParaRPr lang="en-US" altLang="zh-TW" sz="4400" b="1" dirty="0">
              <a:ln w="18415" cmpd="sng">
                <a:noFill/>
                <a:prstDash val="solid"/>
              </a:ln>
              <a:solidFill>
                <a:srgbClr val="0E02B0"/>
              </a:solidFill>
              <a:effectLst/>
              <a:latin typeface="微軟正黑體"/>
              <a:ea typeface="微軟正黑體"/>
              <a:cs typeface="微軟正黑體"/>
            </a:endParaRPr>
          </a:p>
          <a:p>
            <a:pPr algn="ctr"/>
            <a:r>
              <a:rPr lang="zh-TW" altLang="en-US" sz="4400" b="1" dirty="0">
                <a:ln w="18415" cmpd="sng">
                  <a:noFill/>
                  <a:prstDash val="solid"/>
                </a:ln>
                <a:solidFill>
                  <a:srgbClr val="0E02B0"/>
                </a:solidFill>
                <a:effectLst/>
                <a:latin typeface="微軟正黑體"/>
                <a:ea typeface="微軟正黑體"/>
                <a:cs typeface="微軟正黑體"/>
              </a:rPr>
              <a:t>全新</a:t>
            </a:r>
            <a:r>
              <a:rPr lang="zh-TW" altLang="en-US" sz="4400" b="1" dirty="0">
                <a:ln w="18415" cmpd="sng">
                  <a:noFill/>
                  <a:prstDash val="solid"/>
                </a:ln>
                <a:solidFill>
                  <a:srgbClr val="0E02B0"/>
                </a:solidFill>
                <a:latin typeface="微軟正黑體"/>
                <a:ea typeface="微軟正黑體"/>
                <a:cs typeface="微軟正黑體"/>
              </a:rPr>
              <a:t>生活™攤位</a:t>
            </a:r>
            <a:r>
              <a:rPr lang="en-US" altLang="zh-TW" sz="4400" b="1" dirty="0">
                <a:ln w="18415" cmpd="sng">
                  <a:noFill/>
                  <a:prstDash val="solid"/>
                </a:ln>
                <a:solidFill>
                  <a:srgbClr val="0E02B0"/>
                </a:solidFill>
                <a:effectLst/>
                <a:latin typeface="微軟正黑體"/>
                <a:ea typeface="微軟正黑體"/>
                <a:cs typeface="微軟正黑體"/>
              </a:rPr>
              <a:t> </a:t>
            </a:r>
            <a:endParaRPr lang="en-US" altLang="zh-TW" sz="4400" b="1" dirty="0" smtClean="0">
              <a:ln w="18415" cmpd="sng">
                <a:noFill/>
                <a:prstDash val="solid"/>
              </a:ln>
              <a:solidFill>
                <a:srgbClr val="0E02B0"/>
              </a:solidFill>
              <a:effectLst/>
              <a:latin typeface="微軟正黑體"/>
              <a:ea typeface="微軟正黑體"/>
              <a:cs typeface="微軟正黑體"/>
            </a:endParaRPr>
          </a:p>
          <a:p>
            <a:pPr algn="ctr"/>
            <a:r>
              <a:rPr lang="zh-TW" altLang="en-US" sz="4400" b="1" dirty="0" smtClean="0">
                <a:ln w="18415" cmpd="sng">
                  <a:noFill/>
                  <a:prstDash val="solid"/>
                </a:ln>
                <a:solidFill>
                  <a:srgbClr val="0E02B0"/>
                </a:solidFill>
                <a:effectLst/>
                <a:latin typeface="微軟正黑體"/>
                <a:ea typeface="微軟正黑體"/>
                <a:cs typeface="微軟正黑體"/>
              </a:rPr>
              <a:t>找到屬於您個人化飲食計畫</a:t>
            </a:r>
            <a:r>
              <a:rPr lang="en-US" altLang="zh-TW" sz="4400" b="1" dirty="0" smtClean="0">
                <a:ln w="18415" cmpd="sng">
                  <a:noFill/>
                  <a:prstDash val="solid"/>
                </a:ln>
                <a:solidFill>
                  <a:srgbClr val="0E02B0"/>
                </a:solidFill>
                <a:effectLst/>
                <a:latin typeface="微軟正黑體"/>
                <a:ea typeface="微軟正黑體"/>
                <a:cs typeface="微軟正黑體"/>
              </a:rPr>
              <a:t>!</a:t>
            </a:r>
          </a:p>
          <a:p>
            <a:pPr algn="ctr"/>
            <a:endParaRPr lang="en-US" altLang="zh-TW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微軟正黑體"/>
              <a:ea typeface="微軟正黑體"/>
              <a:cs typeface="微軟正黑體"/>
            </a:endParaRPr>
          </a:p>
          <a:p>
            <a:pPr algn="ctr"/>
            <a:endParaRPr lang="en-US" altLang="zh-TW" sz="4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微軟正黑體"/>
              <a:ea typeface="微軟正黑體"/>
              <a:cs typeface="微軟正黑體"/>
            </a:endParaRPr>
          </a:p>
          <a:p>
            <a:pPr algn="ctr"/>
            <a:endParaRPr lang="en-US" altLang="zh-TW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</a:effectLst>
              <a:latin typeface="微軟正黑體"/>
              <a:ea typeface="微軟正黑體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82221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7520" y="842938"/>
            <a:ext cx="2963222" cy="3450887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/>
              <a:t>全新</a:t>
            </a:r>
            <a:r>
              <a:rPr lang="zh-TW" altLang="en-US" sz="4000" b="1" dirty="0" smtClean="0"/>
              <a:t>生活</a:t>
            </a:r>
            <a:r>
              <a:rPr lang="en-US" altLang="zh-TW" sz="4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™</a:t>
            </a:r>
            <a:r>
              <a:rPr lang="en-US" altLang="zh-TW" sz="4000" b="1" dirty="0"/>
              <a:t/>
            </a:r>
            <a:br>
              <a:rPr lang="en-US" altLang="zh-TW" sz="4000" b="1" dirty="0"/>
            </a:br>
            <a:r>
              <a:rPr lang="zh-TW" altLang="en-US" sz="4000" b="1" dirty="0" smtClean="0"/>
              <a:t>提供您</a:t>
            </a:r>
            <a:r>
              <a:rPr lang="en-US" sz="4000" b="1" dirty="0" smtClean="0"/>
              <a:t>...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8714" y="689045"/>
            <a:ext cx="5486400" cy="384048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體重管理</a:t>
            </a:r>
            <a:endParaRPr lang="en-US" sz="3600" b="1" dirty="0" smtClean="0">
              <a:latin typeface="Caviar Dreams" panose="020B0402020204020504" pitchFamily="34" charset="0"/>
            </a:endParaRPr>
          </a:p>
          <a:p>
            <a:r>
              <a:rPr lang="zh-TW" altLang="en-US" sz="3600" b="1" dirty="0" smtClean="0"/>
              <a:t>提昇活力</a:t>
            </a:r>
            <a:endParaRPr lang="en-US" sz="3600" b="1" dirty="0" smtClean="0">
              <a:latin typeface="Caviar Dreams" panose="020B0402020204020504" pitchFamily="34" charset="0"/>
            </a:endParaRPr>
          </a:p>
          <a:p>
            <a:r>
              <a:rPr lang="zh-TW" altLang="en-US" sz="3600" b="1" dirty="0" smtClean="0"/>
              <a:t>正向的生活型態</a:t>
            </a:r>
            <a:endParaRPr lang="en-US" sz="3600" b="1" dirty="0" smtClean="0">
              <a:latin typeface="Caviar Dreams" panose="020B0402020204020504" pitchFamily="34" charset="0"/>
            </a:endParaRPr>
          </a:p>
          <a:p>
            <a:r>
              <a:rPr lang="zh-TW" altLang="en-US" sz="3600" b="1" dirty="0" smtClean="0">
                <a:latin typeface="Caviar Dreams" panose="020B0402020204020504" pitchFamily="34" charset="0"/>
              </a:rPr>
              <a:t>健康生活模式</a:t>
            </a:r>
            <a:endParaRPr lang="en-US" sz="3600" b="1" dirty="0" smtClean="0">
              <a:latin typeface="Caviar Dreams" panose="020B0402020204020504" pitchFamily="34" charset="0"/>
            </a:endParaRPr>
          </a:p>
          <a:p>
            <a:r>
              <a:rPr lang="zh-TW" altLang="en-US" sz="3600" b="1" dirty="0" smtClean="0">
                <a:latin typeface="Caviar Dreams" panose="020B0402020204020504" pitchFamily="34" charset="0"/>
              </a:rPr>
              <a:t>客製化解決方案</a:t>
            </a:r>
            <a:endParaRPr lang="en-US" sz="3600" b="1" dirty="0">
              <a:latin typeface="Caviar Dreams" panose="020B0402020204020504" pitchFamily="34" charset="0"/>
            </a:endParaRPr>
          </a:p>
        </p:txBody>
      </p:sp>
      <p:pic>
        <p:nvPicPr>
          <p:cNvPr id="4" name="Picture 2" descr="T:\TLS\LOGOS\USA\USCAN_ENG_tlsWeightLossSolutionLogo1_0711OUT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2"/>
          <a:stretch/>
        </p:blipFill>
        <p:spPr bwMode="auto">
          <a:xfrm>
            <a:off x="6950602" y="61898"/>
            <a:ext cx="1766986" cy="8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6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4" name="內容版面配置區 3" descr="螢幕快照 2017-04-05 上午12.42.50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b="1"/>
          <a:stretch/>
        </p:blipFill>
        <p:spPr>
          <a:xfrm>
            <a:off x="-32" y="9"/>
            <a:ext cx="9144032" cy="5143517"/>
          </a:xfrm>
        </p:spPr>
      </p:pic>
    </p:spTree>
    <p:extLst>
      <p:ext uri="{BB962C8B-B14F-4D97-AF65-F5344CB8AC3E}">
        <p14:creationId xmlns:p14="http://schemas.microsoft.com/office/powerpoint/2010/main" val="34641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" y="2144794"/>
            <a:ext cx="2389695" cy="1165622"/>
          </a:xfrm>
        </p:spPr>
        <p:txBody>
          <a:bodyPr>
            <a:noAutofit/>
          </a:bodyPr>
          <a:lstStyle/>
          <a:p>
            <a:pPr algn="ctr"/>
            <a:r>
              <a:rPr lang="zh-TW" altLang="en-US" sz="4000" b="1" dirty="0" smtClean="0"/>
              <a:t>符合科學基礎的</a:t>
            </a:r>
            <a:r>
              <a:rPr lang="en-US" altLang="zh-TW" sz="4000" b="1" dirty="0" smtClean="0"/>
              <a:t/>
            </a:r>
            <a:br>
              <a:rPr lang="en-US" altLang="zh-TW" sz="4000" b="1" dirty="0" smtClean="0"/>
            </a:br>
            <a:r>
              <a:rPr lang="zh-TW" altLang="en-US" sz="4000" b="1" dirty="0" smtClean="0"/>
              <a:t>四大要素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192" y="2120937"/>
            <a:ext cx="5847962" cy="200025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/>
              <a:t>低升糖飲食</a:t>
            </a:r>
            <a:endParaRPr lang="en-US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/>
              <a:t>身體組成</a:t>
            </a:r>
            <a:r>
              <a:rPr lang="en-US" sz="3600" b="1" dirty="0" smtClean="0"/>
              <a:t> </a:t>
            </a:r>
            <a:endParaRPr lang="en-US" sz="3600" b="1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/>
              <a:t>健康管理營養素</a:t>
            </a:r>
            <a:endParaRPr lang="en-US" sz="3600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/>
              <a:t>教育支援</a:t>
            </a:r>
            <a:endParaRPr lang="en-US" sz="3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82192" y="816415"/>
            <a:ext cx="5037942" cy="1165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Caviar Dreams" panose="020B0402020204020504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400" b="1" dirty="0" smtClean="0">
                <a:solidFill>
                  <a:schemeClr val="tx1"/>
                </a:solidFill>
              </a:rPr>
              <a:t>全新生活四大要素</a:t>
            </a:r>
            <a:endParaRPr lang="en-US" sz="44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T:\TLS\LOGOS\USA\USCAN_ENG_tlsWeightLossSolutionLogo1_0711OUT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2"/>
          <a:stretch/>
        </p:blipFill>
        <p:spPr bwMode="auto">
          <a:xfrm>
            <a:off x="6950602" y="61898"/>
            <a:ext cx="1766986" cy="8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21943"/>
            <a:ext cx="2640458" cy="3450887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/>
              <a:t>您可以選擇的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/>
              <a:t>全新生活</a:t>
            </a:r>
            <a:r>
              <a:rPr lang="en-US" altLang="zh-TW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™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1030" y="174095"/>
            <a:ext cx="5870258" cy="3840480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latin typeface="+mj-ea"/>
                <a:ea typeface="+mj-ea"/>
              </a:rPr>
              <a:t>全新生活</a:t>
            </a:r>
            <a:r>
              <a:rPr lang="en-US" altLang="zh-TW" sz="3600" b="1" dirty="0">
                <a:latin typeface="+mj-ea"/>
                <a:ea typeface="+mj-ea"/>
              </a:rPr>
              <a:t>™12</a:t>
            </a:r>
            <a:r>
              <a:rPr lang="zh-TW" altLang="en-US" sz="3600" b="1" dirty="0">
                <a:latin typeface="+mj-ea"/>
                <a:ea typeface="+mj-ea"/>
              </a:rPr>
              <a:t>週支援課程</a:t>
            </a:r>
            <a:endParaRPr lang="en-US" sz="3600" b="1" dirty="0" smtClean="0">
              <a:latin typeface="+mj-ea"/>
              <a:ea typeface="+mj-ea"/>
            </a:endParaRPr>
          </a:p>
          <a:p>
            <a:r>
              <a:rPr lang="zh-TW" altLang="en-US" sz="3600" b="1" dirty="0">
                <a:latin typeface="+mj-ea"/>
                <a:ea typeface="+mj-ea"/>
              </a:rPr>
              <a:t>全新生活</a:t>
            </a:r>
            <a:r>
              <a:rPr lang="en-US" altLang="zh-TW" sz="3600" b="1" dirty="0">
                <a:latin typeface="+mj-ea"/>
                <a:ea typeface="+mj-ea"/>
              </a:rPr>
              <a:t>™21</a:t>
            </a:r>
            <a:r>
              <a:rPr lang="zh-TW" altLang="en-US" sz="3600" b="1" dirty="0" smtClean="0">
                <a:latin typeface="+mj-ea"/>
                <a:ea typeface="+mj-ea"/>
              </a:rPr>
              <a:t>天挑戰</a:t>
            </a:r>
            <a:endParaRPr lang="en-US" altLang="zh-TW" sz="3600" b="1" dirty="0" smtClean="0">
              <a:latin typeface="+mj-ea"/>
              <a:ea typeface="+mj-ea"/>
            </a:endParaRPr>
          </a:p>
          <a:p>
            <a:r>
              <a:rPr lang="zh-TW" altLang="en-US" sz="3600" b="1" dirty="0">
                <a:latin typeface="+mj-ea"/>
                <a:ea typeface="+mj-ea"/>
              </a:rPr>
              <a:t>全新生活</a:t>
            </a:r>
            <a:r>
              <a:rPr lang="en-US" altLang="zh-TW" sz="3600" b="1" dirty="0">
                <a:latin typeface="+mj-ea"/>
                <a:ea typeface="+mj-ea"/>
              </a:rPr>
              <a:t>™</a:t>
            </a:r>
            <a:r>
              <a:rPr lang="zh-TW" altLang="en-US" sz="3600" b="1" dirty="0">
                <a:latin typeface="+mj-ea"/>
                <a:ea typeface="+mj-ea"/>
              </a:rPr>
              <a:t>個人化飲食計畫</a:t>
            </a:r>
            <a:endParaRPr lang="en-US" sz="3600" b="1" dirty="0" smtClean="0">
              <a:latin typeface="+mj-ea"/>
              <a:ea typeface="+mj-ea"/>
            </a:endParaRPr>
          </a:p>
        </p:txBody>
      </p:sp>
      <p:pic>
        <p:nvPicPr>
          <p:cNvPr id="6" name="Picture 2" descr="T:\TLS\LOGOS\USA\USCAN_ENG_tlsWeightLossSolutionLogo1_0711OUT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2"/>
          <a:stretch/>
        </p:blipFill>
        <p:spPr bwMode="auto">
          <a:xfrm>
            <a:off x="6950602" y="127326"/>
            <a:ext cx="1766986" cy="79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9" descr="螢幕快照 2017-09-24 下午9.00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32" y="3395881"/>
            <a:ext cx="6295141" cy="15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 descr="螢幕快照 2017-10-01 下午3.33.4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t="11530" r="13078" b="8090"/>
          <a:stretch/>
        </p:blipFill>
        <p:spPr>
          <a:xfrm>
            <a:off x="3359198" y="2652503"/>
            <a:ext cx="2043605" cy="1895891"/>
          </a:xfrm>
        </p:spPr>
      </p:pic>
      <p:pic>
        <p:nvPicPr>
          <p:cNvPr id="7" name="Picture 2" descr="T:\TLS\LOGOS\USA\USCAN_ENG_tlsWeightLossSolutionLogo1_0711OUT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2"/>
          <a:stretch/>
        </p:blipFill>
        <p:spPr bwMode="auto">
          <a:xfrm>
            <a:off x="7087156" y="5"/>
            <a:ext cx="1766986" cy="73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82193" y="842938"/>
            <a:ext cx="2743199" cy="3450887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+mj-ea"/>
              </a:rPr>
              <a:t>全新生活</a:t>
            </a:r>
            <a:r>
              <a:rPr lang="en-US" altLang="zh-TW" sz="4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™</a:t>
            </a:r>
            <a:r>
              <a:rPr lang="zh-TW" altLang="en-US" sz="4000" b="1" dirty="0" smtClean="0">
                <a:latin typeface="+mj-ea"/>
              </a:rPr>
              <a:t>個人化</a:t>
            </a:r>
            <a:r>
              <a:rPr lang="en-US" altLang="zh-TW" sz="4000" b="1" dirty="0" smtClean="0">
                <a:latin typeface="+mj-ea"/>
              </a:rPr>
              <a:t/>
            </a:r>
            <a:br>
              <a:rPr lang="en-US" altLang="zh-TW" sz="4000" b="1" dirty="0" smtClean="0">
                <a:latin typeface="+mj-ea"/>
              </a:rPr>
            </a:br>
            <a:r>
              <a:rPr lang="zh-TW" altLang="en-US" sz="4000" b="1" dirty="0" smtClean="0">
                <a:latin typeface="+mj-ea"/>
              </a:rPr>
              <a:t>飲食計畫</a:t>
            </a:r>
            <a:r>
              <a:rPr lang="en-US" altLang="zh-TW" sz="4000" b="1" dirty="0">
                <a:latin typeface="+mj-ea"/>
              </a:rPr>
              <a:t/>
            </a:r>
            <a:br>
              <a:rPr lang="en-US" altLang="zh-TW" sz="4000" b="1" dirty="0">
                <a:latin typeface="+mj-ea"/>
              </a:rPr>
            </a:br>
            <a:endParaRPr lang="en-US" sz="4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72642" y="265281"/>
            <a:ext cx="5037942" cy="1165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Caviar Dreams" panose="020B0402020204020504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</a:t>
            </a:r>
            <a:r>
              <a:rPr lang="en-US" altLang="zh-TW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4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步驟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672641" y="737472"/>
            <a:ext cx="6600825" cy="2000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Caviar Dreams" panose="020B04020202040205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zh-TW" altLang="en-US" sz="3000" b="1" dirty="0" smtClean="0">
                <a:latin typeface="+mn-ea"/>
              </a:rPr>
              <a:t>掃描</a:t>
            </a:r>
            <a:r>
              <a:rPr lang="en-US" altLang="zh-TW" sz="3000" b="1" dirty="0" smtClean="0">
                <a:latin typeface="+mn-ea"/>
              </a:rPr>
              <a:t>QR Code</a:t>
            </a:r>
            <a:r>
              <a:rPr lang="zh-TW" altLang="en-US" sz="3000" b="1" dirty="0" smtClean="0">
                <a:latin typeface="+mn-ea"/>
              </a:rPr>
              <a:t>登入全新生活</a:t>
            </a:r>
            <a:r>
              <a:rPr lang="en-US" altLang="zh-TW" sz="3000" b="1" baseline="30000" dirty="0" smtClean="0">
                <a:latin typeface="+mn-ea"/>
              </a:rPr>
              <a:t>TM</a:t>
            </a:r>
            <a:r>
              <a:rPr lang="zh-TW" altLang="en-US" sz="3000" b="1" dirty="0" smtClean="0">
                <a:latin typeface="+mn-ea"/>
              </a:rPr>
              <a:t>網站</a:t>
            </a:r>
            <a:endParaRPr lang="en-US" altLang="zh-TW" sz="3000" b="1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000" b="1" dirty="0" smtClean="0">
                <a:latin typeface="+mn-ea"/>
              </a:rPr>
              <a:t>完成填寫全新生活</a:t>
            </a:r>
            <a:r>
              <a:rPr lang="en-US" altLang="zh-TW" sz="3000" b="1" baseline="30000" dirty="0" smtClean="0">
                <a:latin typeface="+mn-ea"/>
              </a:rPr>
              <a:t>TM</a:t>
            </a:r>
            <a:r>
              <a:rPr lang="zh-TW" altLang="en-US" sz="3000" b="1" dirty="0" smtClean="0">
                <a:latin typeface="+mn-ea"/>
              </a:rPr>
              <a:t>問卷</a:t>
            </a:r>
            <a:endParaRPr lang="en-US" sz="3000" b="1" dirty="0"/>
          </a:p>
        </p:txBody>
      </p:sp>
      <p:sp>
        <p:nvSpPr>
          <p:cNvPr id="2" name="向右箭號 1"/>
          <p:cNvSpPr/>
          <p:nvPr/>
        </p:nvSpPr>
        <p:spPr>
          <a:xfrm>
            <a:off x="5734928" y="3169382"/>
            <a:ext cx="476250" cy="5048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0" t="7561" r="30743" b="9602"/>
          <a:stretch/>
        </p:blipFill>
        <p:spPr bwMode="auto">
          <a:xfrm>
            <a:off x="6427867" y="2145719"/>
            <a:ext cx="1715706" cy="299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2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21943"/>
            <a:ext cx="2650732" cy="3450887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latin typeface="+mj-ea"/>
              </a:rPr>
              <a:t>全新生活</a:t>
            </a:r>
            <a:r>
              <a:rPr lang="en-US" altLang="zh-TW" sz="4000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™</a:t>
            </a:r>
            <a:r>
              <a:rPr lang="zh-TW" altLang="en-US" sz="4000" b="1" dirty="0" smtClean="0">
                <a:latin typeface="+mj-ea"/>
              </a:rPr>
              <a:t>個人化</a:t>
            </a:r>
            <a:r>
              <a:rPr lang="en-US" altLang="zh-TW" sz="4000" b="1" dirty="0" smtClean="0">
                <a:latin typeface="+mj-ea"/>
              </a:rPr>
              <a:t/>
            </a:r>
            <a:br>
              <a:rPr lang="en-US" altLang="zh-TW" sz="4000" b="1" dirty="0" smtClean="0">
                <a:latin typeface="+mj-ea"/>
              </a:rPr>
            </a:br>
            <a:r>
              <a:rPr lang="zh-TW" altLang="en-US" sz="4000" b="1" dirty="0" smtClean="0">
                <a:latin typeface="+mj-ea"/>
              </a:rPr>
              <a:t>飲食計畫</a:t>
            </a:r>
            <a:r>
              <a:rPr lang="en-US" altLang="zh-TW" sz="4400" b="1" dirty="0">
                <a:latin typeface="+mj-ea"/>
              </a:rPr>
              <a:t/>
            </a:r>
            <a:br>
              <a:rPr lang="en-US" altLang="zh-TW" sz="4400" b="1" dirty="0">
                <a:latin typeface="+mj-ea"/>
              </a:rPr>
            </a:b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8183" y="399409"/>
            <a:ext cx="6049344" cy="3697106"/>
          </a:xfrm>
        </p:spPr>
        <p:txBody>
          <a:bodyPr>
            <a:noAutofit/>
          </a:bodyPr>
          <a:lstStyle/>
          <a:p>
            <a:r>
              <a:rPr lang="zh-TW" altLang="en-US" sz="3400" b="1" dirty="0"/>
              <a:t>全新</a:t>
            </a:r>
            <a:r>
              <a:rPr lang="zh-TW" altLang="en-US" sz="3400" b="1" dirty="0" smtClean="0"/>
              <a:t>生活</a:t>
            </a:r>
            <a:r>
              <a:rPr lang="en-US" altLang="zh-TW" sz="3400" b="1" kern="0" spc="-6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™</a:t>
            </a:r>
            <a:r>
              <a:rPr lang="zh-TW" altLang="en-US" sz="3400" b="1" dirty="0" smtClean="0"/>
              <a:t>問卷</a:t>
            </a:r>
            <a:r>
              <a:rPr lang="zh-TW" altLang="en-US" sz="3400" b="1" dirty="0"/>
              <a:t>分析您的生活方式、生活習慣，</a:t>
            </a:r>
            <a:r>
              <a:rPr lang="zh-TW" altLang="en-US" sz="3400" b="1" dirty="0" smtClean="0"/>
              <a:t>運動和營養攝取狀況。</a:t>
            </a:r>
            <a:endParaRPr lang="zh-TW" altLang="en-US" sz="3400" b="1" dirty="0"/>
          </a:p>
          <a:p>
            <a:r>
              <a:rPr lang="zh-TW" altLang="en-US" sz="3400" b="1" dirty="0">
                <a:latin typeface="+mn-ea"/>
              </a:rPr>
              <a:t>根據您的回答，將會產生符合您個人需求的全</a:t>
            </a:r>
            <a:r>
              <a:rPr lang="zh-TW" altLang="en-US" sz="3400" b="1" dirty="0" smtClean="0">
                <a:latin typeface="+mn-ea"/>
              </a:rPr>
              <a:t>新生活</a:t>
            </a:r>
            <a:r>
              <a:rPr lang="en-US" altLang="zh-TW" sz="3400" b="1" kern="0" spc="-6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/>
              </a:rPr>
              <a:t>™</a:t>
            </a:r>
            <a:r>
              <a:rPr lang="zh-TW" altLang="en-US" sz="3400" b="1" dirty="0" smtClean="0">
                <a:latin typeface="+mn-ea"/>
              </a:rPr>
              <a:t>計畫</a:t>
            </a:r>
            <a:r>
              <a:rPr lang="zh-TW" altLang="en-US" sz="3400" dirty="0">
                <a:latin typeface="+mn-ea"/>
              </a:rPr>
              <a:t>。</a:t>
            </a:r>
            <a:endParaRPr lang="en-US" sz="3400" b="1" dirty="0" smtClean="0">
              <a:latin typeface="+mn-ea"/>
            </a:endParaRPr>
          </a:p>
        </p:txBody>
      </p:sp>
      <p:pic>
        <p:nvPicPr>
          <p:cNvPr id="6" name="Picture 2" descr="T:\TLS\LOGOS\USA\USCAN_ENG_tlsWeightLossSolutionLogo1_0711OUT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2"/>
          <a:stretch/>
        </p:blipFill>
        <p:spPr bwMode="auto">
          <a:xfrm>
            <a:off x="7155433" y="1"/>
            <a:ext cx="1766986" cy="7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 descr="螢幕快照 2017-09-24 下午9.00.2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232" y="3631420"/>
            <a:ext cx="6295141" cy="151208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8728502" y="46136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4144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6305" y="1310838"/>
            <a:ext cx="2977922" cy="345088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b="1" dirty="0" smtClean="0">
                <a:latin typeface="微軟正黑體"/>
                <a:ea typeface="微軟正黑體"/>
                <a:cs typeface="微軟正黑體"/>
              </a:rPr>
              <a:t>如何</a:t>
            </a:r>
            <a:r>
              <a:rPr lang="en-US" altLang="zh-TW" sz="4400" b="1" dirty="0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4400" b="1" dirty="0" smtClean="0">
                <a:latin typeface="微軟正黑體"/>
                <a:ea typeface="微軟正黑體"/>
                <a:cs typeface="微軟正黑體"/>
              </a:rPr>
            </a:br>
            <a:r>
              <a:rPr lang="en-US" altLang="zh-TW" sz="4400" b="1" dirty="0" smtClean="0">
                <a:latin typeface="微軟正黑體"/>
                <a:ea typeface="微軟正黑體"/>
                <a:cs typeface="微軟正黑體"/>
              </a:rPr>
              <a:t>DIY</a:t>
            </a:r>
            <a:r>
              <a:rPr lang="zh-TW" altLang="en-US" sz="4400" b="1" dirty="0" smtClean="0">
                <a:latin typeface="微軟正黑體"/>
                <a:ea typeface="微軟正黑體"/>
                <a:cs typeface="微軟正黑體"/>
              </a:rPr>
              <a:t>協助</a:t>
            </a:r>
            <a:r>
              <a:rPr lang="en-US" altLang="zh-TW" sz="4400" b="1" dirty="0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4400" b="1" dirty="0" smtClean="0">
                <a:latin typeface="微軟正黑體"/>
                <a:ea typeface="微軟正黑體"/>
                <a:cs typeface="微軟正黑體"/>
              </a:rPr>
            </a:br>
            <a:r>
              <a:rPr lang="zh-TW" altLang="en-US" sz="4400" b="1" dirty="0" smtClean="0">
                <a:latin typeface="微軟正黑體"/>
                <a:ea typeface="微軟正黑體"/>
                <a:cs typeface="微軟正黑體"/>
              </a:rPr>
              <a:t>顧客執行</a:t>
            </a:r>
            <a:r>
              <a:rPr lang="en-US" altLang="zh-TW" sz="4400" b="1" dirty="0" smtClean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4400" b="1" dirty="0" smtClean="0">
                <a:latin typeface="微軟正黑體"/>
                <a:ea typeface="微軟正黑體"/>
                <a:cs typeface="微軟正黑體"/>
              </a:rPr>
            </a:br>
            <a:r>
              <a:rPr lang="zh-TW" altLang="en-US" sz="4400" b="1" dirty="0" smtClean="0">
                <a:latin typeface="微軟正黑體"/>
                <a:ea typeface="微軟正黑體"/>
                <a:cs typeface="微軟正黑體"/>
              </a:rPr>
              <a:t>全新</a:t>
            </a:r>
            <a:r>
              <a:rPr lang="zh-TW" altLang="en-US" sz="4400" b="1" dirty="0" smtClean="0">
                <a:latin typeface="微軟正黑體"/>
                <a:cs typeface="微軟正黑體"/>
              </a:rPr>
              <a:t>生活</a:t>
            </a:r>
            <a:r>
              <a:rPr lang="en-US" altLang="zh-TW" sz="4400" b="1" dirty="0" smtClean="0">
                <a:latin typeface="微軟正黑體"/>
                <a:ea typeface="微軟正黑體"/>
                <a:cs typeface="微軟正黑體"/>
              </a:rPr>
              <a:t>?</a:t>
            </a:r>
            <a:r>
              <a:rPr lang="en-US" altLang="zh-TW" sz="4400" b="1" dirty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4400" b="1" dirty="0">
                <a:latin typeface="微軟正黑體"/>
                <a:ea typeface="微軟正黑體"/>
                <a:cs typeface="微軟正黑體"/>
              </a:rPr>
            </a:br>
            <a:r>
              <a:rPr lang="en-US" altLang="zh-TW" sz="4400" b="1" dirty="0"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4400" b="1" dirty="0">
                <a:latin typeface="微軟正黑體"/>
                <a:ea typeface="微軟正黑體"/>
                <a:cs typeface="微軟正黑體"/>
              </a:rPr>
            </a:br>
            <a:endParaRPr lang="en-US" sz="4400" b="1" dirty="0">
              <a:latin typeface="微軟正黑體"/>
              <a:ea typeface="微軟正黑體"/>
              <a:cs typeface="微軟正黑體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7169" y="1398618"/>
            <a:ext cx="6801492" cy="3840480"/>
          </a:xfrm>
        </p:spPr>
        <p:txBody>
          <a:bodyPr>
            <a:normAutofit/>
          </a:bodyPr>
          <a:lstStyle/>
          <a:p>
            <a:pPr marL="574675" indent="-574675">
              <a:buFont typeface="+mj-lt"/>
              <a:buAutoNum type="arabicPeriod"/>
            </a:pPr>
            <a:r>
              <a:rPr lang="zh-TW" altLang="en-US" sz="3600" b="1" dirty="0">
                <a:latin typeface="+mn-ea"/>
              </a:rPr>
              <a:t>全新生活</a:t>
            </a:r>
            <a:r>
              <a:rPr lang="en-US" altLang="zh-TW" sz="3600" b="1" dirty="0">
                <a:latin typeface="+mn-ea"/>
              </a:rPr>
              <a:t>™</a:t>
            </a:r>
            <a:r>
              <a:rPr lang="zh-TW" altLang="en-US" sz="3600" b="1" dirty="0" smtClean="0">
                <a:latin typeface="+mn-ea"/>
              </a:rPr>
              <a:t>網站</a:t>
            </a:r>
            <a:r>
              <a:rPr lang="en-US" altLang="zh-TW" sz="3600" b="1" dirty="0" smtClean="0">
                <a:latin typeface="+mn-ea"/>
              </a:rPr>
              <a:t>tw.tlsSlim.com</a:t>
            </a:r>
            <a:endParaRPr lang="en-US" sz="3600" b="1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>
                <a:latin typeface="+mn-ea"/>
              </a:rPr>
              <a:t>全新生活™健康</a:t>
            </a:r>
            <a:r>
              <a:rPr lang="zh-TW" altLang="en-US" sz="3600" b="1" dirty="0" smtClean="0">
                <a:latin typeface="+mn-ea"/>
              </a:rPr>
              <a:t>手冊</a:t>
            </a:r>
            <a:endParaRPr lang="en-US" sz="3600" b="1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>
                <a:latin typeface="+mn-ea"/>
              </a:rPr>
              <a:t>全新生活™</a:t>
            </a:r>
            <a:r>
              <a:rPr lang="zh-TW" altLang="en-US" sz="3600" b="1" dirty="0" smtClean="0">
                <a:latin typeface="+mn-ea"/>
              </a:rPr>
              <a:t>日誌</a:t>
            </a:r>
            <a:endParaRPr lang="en-US" sz="3600" b="1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600" b="1" dirty="0" smtClean="0">
                <a:latin typeface="+mn-ea"/>
              </a:rPr>
              <a:t>全新</a:t>
            </a:r>
            <a:r>
              <a:rPr lang="zh-TW" altLang="en-US" sz="3600" b="1" dirty="0">
                <a:latin typeface="+mn-ea"/>
              </a:rPr>
              <a:t>生活™訓練</a:t>
            </a:r>
            <a:r>
              <a:rPr lang="en-US" altLang="zh-TW" sz="3600" b="1" dirty="0">
                <a:latin typeface="+mn-ea"/>
              </a:rPr>
              <a:t>101</a:t>
            </a:r>
            <a:r>
              <a:rPr lang="zh-TW" altLang="en-US" sz="3600" b="1" dirty="0">
                <a:latin typeface="+mn-ea"/>
              </a:rPr>
              <a:t>與</a:t>
            </a:r>
            <a:r>
              <a:rPr lang="en-US" altLang="zh-TW" sz="3600" b="1" dirty="0">
                <a:latin typeface="+mn-ea"/>
              </a:rPr>
              <a:t>201</a:t>
            </a:r>
            <a:endParaRPr lang="en-US" sz="3600" b="1" dirty="0" smtClean="0">
              <a:latin typeface="+mn-ea"/>
            </a:endParaRPr>
          </a:p>
          <a:p>
            <a:pPr marL="914400" indent="-914400">
              <a:buFont typeface="+mj-lt"/>
              <a:buAutoNum type="arabicPeriod"/>
            </a:pPr>
            <a:endParaRPr lang="en-US" sz="3600" b="1" dirty="0">
              <a:latin typeface="+mn-ea"/>
            </a:endParaRPr>
          </a:p>
        </p:txBody>
      </p:sp>
      <p:pic>
        <p:nvPicPr>
          <p:cNvPr id="6" name="Picture 2" descr="T:\TLS\LOGOS\USA\USCAN_ENG_tlsWeightLossSolutionLogo1_0711OUT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72"/>
          <a:stretch/>
        </p:blipFill>
        <p:spPr bwMode="auto">
          <a:xfrm>
            <a:off x="6950602" y="61898"/>
            <a:ext cx="1766986" cy="89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663708" y="235542"/>
            <a:ext cx="4614625" cy="1075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Caviar Dreams" panose="020B0402020204020504" pitchFamily="34" charset="0"/>
                <a:ea typeface="+mj-ea"/>
                <a:cs typeface="+mj-cs"/>
              </a:defRPr>
            </a:lvl1pPr>
          </a:lstStyle>
          <a:p>
            <a:r>
              <a:rPr lang="zh-TW" altLang="en-US" sz="4000" b="1" dirty="0" smtClean="0">
                <a:solidFill>
                  <a:schemeClr val="tx1"/>
                </a:solidFill>
              </a:rPr>
              <a:t>完整工具</a:t>
            </a:r>
            <a:endParaRPr lang="en-US" altLang="zh-TW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5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1972</TotalTime>
  <Words>645</Words>
  <Application>Microsoft Office PowerPoint</Application>
  <PresentationFormat>如螢幕大小 (16:9)</PresentationFormat>
  <Paragraphs>129</Paragraphs>
  <Slides>23</Slides>
  <Notes>8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Frame</vt:lpstr>
      <vt:lpstr>2_Office Theme</vt:lpstr>
      <vt:lpstr>3_Office Theme</vt:lpstr>
      <vt:lpstr>18_Office Theme</vt:lpstr>
      <vt:lpstr>4_Office Theme</vt:lpstr>
      <vt:lpstr>Office Theme</vt:lpstr>
      <vt:lpstr>PowerPoint 簡報</vt:lpstr>
      <vt:lpstr>PowerPoint 簡報</vt:lpstr>
      <vt:lpstr>全新生活™ 提供您...</vt:lpstr>
      <vt:lpstr>PowerPoint 簡報</vt:lpstr>
      <vt:lpstr>符合科學基礎的 四大要素 </vt:lpstr>
      <vt:lpstr>您可以選擇的 全新生活™</vt:lpstr>
      <vt:lpstr>全新生活™個人化 飲食計畫 </vt:lpstr>
      <vt:lpstr>全新生活™個人化 飲食計畫 </vt:lpstr>
      <vt:lpstr>如何 DIY協助 顧客執行 全新生活?  </vt:lpstr>
      <vt:lpstr>可使用資源  教育影片</vt:lpstr>
      <vt:lpstr> </vt:lpstr>
      <vt:lpstr> </vt:lpstr>
      <vt:lpstr> </vt:lpstr>
      <vt:lpstr> </vt:lpstr>
      <vt:lpstr> </vt:lpstr>
      <vt:lpstr>最新工具：教練指南  助您主修 全新生活™  </vt:lpstr>
      <vt:lpstr>PowerPoint 簡報</vt:lpstr>
      <vt:lpstr>PowerPoint 簡報</vt:lpstr>
      <vt:lpstr>陳俊誼</vt:lpstr>
      <vt:lpstr>PowerPoint 簡報</vt:lpstr>
      <vt:lpstr>黃筱真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Yvonne Lucado</dc:creator>
  <cp:lastModifiedBy>Patrick Hsieh</cp:lastModifiedBy>
  <cp:revision>179</cp:revision>
  <dcterms:created xsi:type="dcterms:W3CDTF">2014-08-26T23:50:58Z</dcterms:created>
  <dcterms:modified xsi:type="dcterms:W3CDTF">2017-10-31T00:21:13Z</dcterms:modified>
</cp:coreProperties>
</file>